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Roboto Condensed" panose="020B0604020202020204" charset="0"/>
      <p:regular r:id="rId21"/>
      <p:bold r:id="rId22"/>
      <p:italic r:id="rId23"/>
      <p:boldItalic r:id="rId24"/>
    </p:embeddedFont>
    <p:embeddedFont>
      <p:font typeface="Roboto Condensed Bold Italics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 Condensed Bold" panose="020B0604020202020204" charset="0"/>
      <p:regular r:id="rId30"/>
    </p:embeddedFont>
    <p:embeddedFont>
      <p:font typeface="Muli Bold Bold" panose="020B0604020202020204" charset="0"/>
      <p:regular r:id="rId31"/>
    </p:embeddedFont>
    <p:embeddedFont>
      <p:font typeface="Roboto Condensed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1636" autoAdjust="0"/>
  </p:normalViewPr>
  <p:slideViewPr>
    <p:cSldViewPr>
      <p:cViewPr varScale="1">
        <p:scale>
          <a:sx n="33" d="100"/>
          <a:sy n="33" d="100"/>
        </p:scale>
        <p:origin x="145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5148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052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43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379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3261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8222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990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192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3516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116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47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endParaRPr lang="en-ID" dirty="0">
              <a:effectLst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335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8775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4827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957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8323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7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23.png"/><Relationship Id="rId4" Type="http://schemas.openxmlformats.org/officeDocument/2006/relationships/image" Target="../media/image7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2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21.png"/><Relationship Id="rId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23.png"/><Relationship Id="rId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29.png"/><Relationship Id="rId18" Type="http://schemas.openxmlformats.org/officeDocument/2006/relationships/image" Target="../media/image44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54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27.png"/><Relationship Id="rId14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633738" y="-241939"/>
            <a:ext cx="10923141" cy="108548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743523" y="565075"/>
            <a:ext cx="574218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alphaModFix amt="7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185974" y="4064888"/>
            <a:ext cx="3428639" cy="33686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52326" y="2973750"/>
            <a:ext cx="8233377" cy="76645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552210">
            <a:off x="16508105" y="272688"/>
            <a:ext cx="614878" cy="137472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107647"/>
            <a:ext cx="2673181" cy="19562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7886" y="3002325"/>
            <a:ext cx="12007694" cy="215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5"/>
              </a:lnSpc>
            </a:pPr>
            <a:r>
              <a:rPr lang="en-US" sz="3832">
                <a:solidFill>
                  <a:srgbClr val="000000"/>
                </a:solidFill>
                <a:latin typeface="Roboto Condensed Bold"/>
              </a:rPr>
              <a:t>Implementasi</a:t>
            </a:r>
            <a:r>
              <a:rPr lang="en-US" sz="3832">
                <a:solidFill>
                  <a:srgbClr val="000000"/>
                </a:solidFill>
                <a:latin typeface="Roboto Condensed Bold Italics"/>
              </a:rPr>
              <a:t> Text Mining </a:t>
            </a:r>
            <a:r>
              <a:rPr lang="en-US" sz="3832">
                <a:solidFill>
                  <a:srgbClr val="000000"/>
                </a:solidFill>
                <a:latin typeface="Roboto Condensed Bold"/>
              </a:rPr>
              <a:t>pada Analisis Sentimen Opini Masyarakat Indonesia terhadap Vaksinasi COVID-19 pada Media Sosial Twitter dengan </a:t>
            </a:r>
            <a:r>
              <a:rPr lang="en-US" sz="3832">
                <a:solidFill>
                  <a:srgbClr val="000000"/>
                </a:solidFill>
                <a:latin typeface="Roboto Condensed Bold Italics"/>
              </a:rPr>
              <a:t>Text Classification Support Vector Machine </a:t>
            </a:r>
            <a:r>
              <a:rPr lang="en-US" sz="3832">
                <a:solidFill>
                  <a:srgbClr val="000000"/>
                </a:solidFill>
                <a:latin typeface="Roboto Condensed Bold"/>
              </a:rPr>
              <a:t>dan</a:t>
            </a:r>
            <a:r>
              <a:rPr lang="en-US" sz="3832">
                <a:solidFill>
                  <a:srgbClr val="000000"/>
                </a:solidFill>
                <a:latin typeface="Roboto Condensed Bold Italics"/>
              </a:rPr>
              <a:t> Random Forest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359487"/>
            <a:ext cx="9223626" cy="253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4"/>
              </a:lnSpc>
            </a:pPr>
            <a:r>
              <a:rPr lang="en-US" sz="2624" spc="220">
                <a:solidFill>
                  <a:srgbClr val="000000"/>
                </a:solidFill>
                <a:latin typeface="Roboto Condensed"/>
              </a:rPr>
              <a:t>VERONICA GABRIELLA - 2201738390</a:t>
            </a:r>
          </a:p>
          <a:p>
            <a:pPr>
              <a:lnSpc>
                <a:spcPts val="4094"/>
              </a:lnSpc>
            </a:pPr>
            <a:r>
              <a:rPr lang="en-US" sz="2624" spc="220">
                <a:solidFill>
                  <a:srgbClr val="000000"/>
                </a:solidFill>
                <a:latin typeface="Roboto Condensed"/>
              </a:rPr>
              <a:t>SRIYANDA AFRIDA WAHYUDI - 2201747470</a:t>
            </a:r>
          </a:p>
          <a:p>
            <a:pPr>
              <a:lnSpc>
                <a:spcPts val="4094"/>
              </a:lnSpc>
            </a:pPr>
            <a:r>
              <a:rPr lang="en-US" sz="2624" spc="220">
                <a:solidFill>
                  <a:srgbClr val="000000"/>
                </a:solidFill>
                <a:latin typeface="Roboto Condensed"/>
              </a:rPr>
              <a:t>JENNIFER CHAI - 2201758650</a:t>
            </a:r>
          </a:p>
          <a:p>
            <a:pPr>
              <a:lnSpc>
                <a:spcPts val="4094"/>
              </a:lnSpc>
            </a:pPr>
            <a:endParaRPr lang="en-US" sz="2624" spc="22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4094"/>
              </a:lnSpc>
            </a:pPr>
            <a:endParaRPr lang="en-US" sz="2624" spc="220">
              <a:solidFill>
                <a:srgbClr val="000000"/>
              </a:solidFill>
              <a:latin typeface="Roboto Condens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92325" y="1171513"/>
            <a:ext cx="8189976" cy="35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 spc="120">
                <a:solidFill>
                  <a:srgbClr val="000000"/>
                </a:solidFill>
                <a:latin typeface="Roboto Condensed Bold"/>
              </a:rPr>
              <a:t>SUPERVISOR : DR. EKA MIRANDA, S.KOM., M.M.SI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27953" y="9201150"/>
            <a:ext cx="11432095" cy="397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Roboto Condensed"/>
              </a:rPr>
              <a:t>INFORMATION SYSTEM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2045" y="441325"/>
            <a:ext cx="13944600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0"/>
              </a:lnSpc>
            </a:pPr>
            <a:r>
              <a:rPr lang="en-US" sz="7300">
                <a:solidFill>
                  <a:srgbClr val="000000"/>
                </a:solidFill>
                <a:latin typeface="Roboto Condensed Bold"/>
              </a:rPr>
              <a:t>Hasil </a:t>
            </a:r>
            <a:r>
              <a:rPr lang="en-US" sz="7300">
                <a:solidFill>
                  <a:srgbClr val="000000"/>
                </a:solidFill>
                <a:latin typeface="Roboto Condensed Bold Italics"/>
              </a:rPr>
              <a:t>Hyperparameter Tuning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53600"/>
          <a:stretch>
            <a:fillRect/>
          </a:stretch>
        </p:blipFill>
        <p:spPr>
          <a:xfrm>
            <a:off x="1028700" y="1982323"/>
            <a:ext cx="4385816" cy="37067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53600"/>
          <a:stretch>
            <a:fillRect/>
          </a:stretch>
        </p:blipFill>
        <p:spPr>
          <a:xfrm>
            <a:off x="1028700" y="5993915"/>
            <a:ext cx="4385816" cy="37067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50331"/>
          <a:stretch>
            <a:fillRect/>
          </a:stretch>
        </p:blipFill>
        <p:spPr>
          <a:xfrm>
            <a:off x="5813053" y="2166916"/>
            <a:ext cx="11982801" cy="35221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53760"/>
          <a:stretch>
            <a:fillRect/>
          </a:stretch>
        </p:blipFill>
        <p:spPr>
          <a:xfrm>
            <a:off x="5813053" y="6207816"/>
            <a:ext cx="11982801" cy="327899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4220936" y="7458075"/>
            <a:ext cx="4743450" cy="5657850"/>
            <a:chOff x="0" y="0"/>
            <a:chExt cx="1604574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04574" cy="1913890"/>
            </a:xfrm>
            <a:custGeom>
              <a:avLst/>
              <a:gdLst/>
              <a:ahLst/>
              <a:cxnLst/>
              <a:rect l="l" t="t" r="r" b="b"/>
              <a:pathLst>
                <a:path w="1604574" h="1913890">
                  <a:moveTo>
                    <a:pt x="0" y="0"/>
                  </a:moveTo>
                  <a:lnTo>
                    <a:pt x="1604574" y="0"/>
                  </a:lnTo>
                  <a:lnTo>
                    <a:pt x="1604574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6A739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502869" y="-2828925"/>
            <a:ext cx="4743450" cy="5657850"/>
            <a:chOff x="0" y="0"/>
            <a:chExt cx="1604574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04574" cy="1913890"/>
            </a:xfrm>
            <a:custGeom>
              <a:avLst/>
              <a:gdLst/>
              <a:ahLst/>
              <a:cxnLst/>
              <a:rect l="l" t="t" r="r" b="b"/>
              <a:pathLst>
                <a:path w="1604574" h="1913890">
                  <a:moveTo>
                    <a:pt x="0" y="0"/>
                  </a:moveTo>
                  <a:lnTo>
                    <a:pt x="1604574" y="0"/>
                  </a:lnTo>
                  <a:lnTo>
                    <a:pt x="1604574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6A739C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542630">
            <a:off x="-6843509" y="1981669"/>
            <a:ext cx="11601506" cy="6759431"/>
            <a:chOff x="0" y="0"/>
            <a:chExt cx="3130550" cy="18239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0550" cy="1823965"/>
            </a:xfrm>
            <a:custGeom>
              <a:avLst/>
              <a:gdLst/>
              <a:ahLst/>
              <a:cxnLst/>
              <a:rect l="l" t="t" r="r" b="b"/>
              <a:pathLst>
                <a:path w="3130550" h="1823965">
                  <a:moveTo>
                    <a:pt x="0" y="552450"/>
                  </a:moveTo>
                  <a:lnTo>
                    <a:pt x="0" y="1823965"/>
                  </a:lnTo>
                  <a:lnTo>
                    <a:pt x="3130550" y="182396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DEDDDA"/>
            </a:solidFill>
          </p:spPr>
        </p:sp>
      </p:grpSp>
      <p:grpSp>
        <p:nvGrpSpPr>
          <p:cNvPr id="4" name="Group 4"/>
          <p:cNvGrpSpPr/>
          <p:nvPr/>
        </p:nvGrpSpPr>
        <p:grpSpPr>
          <a:xfrm rot="3978978">
            <a:off x="14597440" y="503540"/>
            <a:ext cx="10327046" cy="6016887"/>
            <a:chOff x="0" y="0"/>
            <a:chExt cx="3130550" cy="18239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0550" cy="1823965"/>
            </a:xfrm>
            <a:custGeom>
              <a:avLst/>
              <a:gdLst/>
              <a:ahLst/>
              <a:cxnLst/>
              <a:rect l="l" t="t" r="r" b="b"/>
              <a:pathLst>
                <a:path w="3130550" h="1823965">
                  <a:moveTo>
                    <a:pt x="0" y="552450"/>
                  </a:moveTo>
                  <a:lnTo>
                    <a:pt x="0" y="1823965"/>
                  </a:lnTo>
                  <a:lnTo>
                    <a:pt x="3130550" y="182396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DEDDD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760930" y="2240047"/>
            <a:ext cx="12935481" cy="5527762"/>
            <a:chOff x="0" y="0"/>
            <a:chExt cx="4257238" cy="18192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57238" cy="1819259"/>
            </a:xfrm>
            <a:custGeom>
              <a:avLst/>
              <a:gdLst/>
              <a:ahLst/>
              <a:cxnLst/>
              <a:rect l="l" t="t" r="r" b="b"/>
              <a:pathLst>
                <a:path w="4257238" h="1819259">
                  <a:moveTo>
                    <a:pt x="4132778" y="1819259"/>
                  </a:moveTo>
                  <a:lnTo>
                    <a:pt x="124460" y="1819259"/>
                  </a:lnTo>
                  <a:cubicBezTo>
                    <a:pt x="55880" y="1819259"/>
                    <a:pt x="0" y="1763379"/>
                    <a:pt x="0" y="16947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778" y="0"/>
                  </a:lnTo>
                  <a:cubicBezTo>
                    <a:pt x="4201358" y="0"/>
                    <a:pt x="4257238" y="55880"/>
                    <a:pt x="4257238" y="124460"/>
                  </a:cubicBezTo>
                  <a:lnTo>
                    <a:pt x="4257238" y="1694800"/>
                  </a:lnTo>
                  <a:cubicBezTo>
                    <a:pt x="4257238" y="1763380"/>
                    <a:pt x="4201358" y="1819259"/>
                    <a:pt x="4132778" y="1819259"/>
                  </a:cubicBezTo>
                  <a:close/>
                </a:path>
              </a:pathLst>
            </a:custGeom>
            <a:solidFill>
              <a:srgbClr val="F4F3F3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11583" r="2341" b="16216"/>
          <a:stretch>
            <a:fillRect/>
          </a:stretch>
        </p:blipFill>
        <p:spPr>
          <a:xfrm>
            <a:off x="2993308" y="2496408"/>
            <a:ext cx="12457140" cy="109345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357278" y="3057452"/>
            <a:ext cx="3072389" cy="532409"/>
            <a:chOff x="0" y="0"/>
            <a:chExt cx="3810992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993" cy="660400"/>
            </a:xfrm>
            <a:custGeom>
              <a:avLst/>
              <a:gdLst/>
              <a:ahLst/>
              <a:cxnLst/>
              <a:rect l="l" t="t" r="r" b="b"/>
              <a:pathLst>
                <a:path w="3810993" h="660400">
                  <a:moveTo>
                    <a:pt x="368653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6532" y="0"/>
                  </a:lnTo>
                  <a:cubicBezTo>
                    <a:pt x="3755112" y="0"/>
                    <a:pt x="3810993" y="55880"/>
                    <a:pt x="3810993" y="124460"/>
                  </a:cubicBezTo>
                  <a:lnTo>
                    <a:pt x="3810993" y="535940"/>
                  </a:lnTo>
                  <a:cubicBezTo>
                    <a:pt x="3810993" y="604520"/>
                    <a:pt x="3755112" y="660400"/>
                    <a:pt x="3686532" y="660400"/>
                  </a:cubicBezTo>
                  <a:close/>
                </a:path>
              </a:pathLst>
            </a:custGeom>
            <a:solidFill>
              <a:srgbClr val="46B996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l="2203" t="3606" r="2448" b="4366"/>
          <a:stretch>
            <a:fillRect/>
          </a:stretch>
        </p:blipFill>
        <p:spPr>
          <a:xfrm>
            <a:off x="3010671" y="4171808"/>
            <a:ext cx="6211208" cy="289177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2395422" y="5208934"/>
            <a:ext cx="3072389" cy="532409"/>
            <a:chOff x="0" y="0"/>
            <a:chExt cx="3810992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0993" cy="660400"/>
            </a:xfrm>
            <a:custGeom>
              <a:avLst/>
              <a:gdLst/>
              <a:ahLst/>
              <a:cxnLst/>
              <a:rect l="l" t="t" r="r" b="b"/>
              <a:pathLst>
                <a:path w="3810993" h="660400">
                  <a:moveTo>
                    <a:pt x="368653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6532" y="0"/>
                  </a:lnTo>
                  <a:cubicBezTo>
                    <a:pt x="3755112" y="0"/>
                    <a:pt x="3810993" y="55880"/>
                    <a:pt x="3810993" y="124460"/>
                  </a:cubicBezTo>
                  <a:lnTo>
                    <a:pt x="3810993" y="535940"/>
                  </a:lnTo>
                  <a:cubicBezTo>
                    <a:pt x="3810993" y="604520"/>
                    <a:pt x="3755112" y="660400"/>
                    <a:pt x="3686532" y="660400"/>
                  </a:cubicBezTo>
                  <a:close/>
                </a:path>
              </a:pathLst>
            </a:custGeom>
            <a:solidFill>
              <a:srgbClr val="46B996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142900">
            <a:off x="-7636125" y="1238733"/>
            <a:ext cx="11601506" cy="7530389"/>
            <a:chOff x="0" y="0"/>
            <a:chExt cx="3130550" cy="2032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2032000"/>
            </a:xfrm>
            <a:custGeom>
              <a:avLst/>
              <a:gdLst/>
              <a:ahLst/>
              <a:cxnLst/>
              <a:rect l="l" t="t" r="r" b="b"/>
              <a:pathLst>
                <a:path w="3130550" h="2032000">
                  <a:moveTo>
                    <a:pt x="0" y="552450"/>
                  </a:moveTo>
                  <a:lnTo>
                    <a:pt x="0" y="2032000"/>
                  </a:lnTo>
                  <a:lnTo>
                    <a:pt x="3130550" y="2032000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6A739C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760930" y="957580"/>
            <a:ext cx="12935481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800">
                <a:solidFill>
                  <a:srgbClr val="000000"/>
                </a:solidFill>
                <a:latin typeface="Roboto Condensed Bold Italics"/>
              </a:rPr>
              <a:t>Script Code SVM </a:t>
            </a:r>
            <a:r>
              <a:rPr lang="en-US" sz="6800">
                <a:solidFill>
                  <a:srgbClr val="000000"/>
                </a:solidFill>
                <a:latin typeface="Roboto Condensed Bold"/>
              </a:rPr>
              <a:t>dan </a:t>
            </a:r>
            <a:r>
              <a:rPr lang="en-US" sz="6800">
                <a:solidFill>
                  <a:srgbClr val="000000"/>
                </a:solidFill>
                <a:latin typeface="Roboto Condensed Bold Italics"/>
              </a:rPr>
              <a:t>Random Forest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95422" y="5284957"/>
            <a:ext cx="3072389" cy="33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Roboto Condensed Italics"/>
              </a:rPr>
              <a:t> Support Vector Machine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36497" y="3133475"/>
            <a:ext cx="3113951" cy="33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Roboto Condensed Italics"/>
              </a:rPr>
              <a:t>Random Forest</a:t>
            </a:r>
          </a:p>
        </p:txBody>
      </p:sp>
      <p:grpSp>
        <p:nvGrpSpPr>
          <p:cNvPr id="19" name="Group 19"/>
          <p:cNvGrpSpPr/>
          <p:nvPr/>
        </p:nvGrpSpPr>
        <p:grpSpPr>
          <a:xfrm rot="4669496">
            <a:off x="15206543" y="406613"/>
            <a:ext cx="11601506" cy="7530389"/>
            <a:chOff x="0" y="0"/>
            <a:chExt cx="3130550" cy="2032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30550" cy="2032000"/>
            </a:xfrm>
            <a:custGeom>
              <a:avLst/>
              <a:gdLst/>
              <a:ahLst/>
              <a:cxnLst/>
              <a:rect l="l" t="t" r="r" b="b"/>
              <a:pathLst>
                <a:path w="3130550" h="2032000">
                  <a:moveTo>
                    <a:pt x="0" y="552450"/>
                  </a:moveTo>
                  <a:lnTo>
                    <a:pt x="0" y="2032000"/>
                  </a:lnTo>
                  <a:lnTo>
                    <a:pt x="3130550" y="2032000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6A739C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5053" y="1259931"/>
            <a:ext cx="13647391" cy="8329940"/>
            <a:chOff x="0" y="0"/>
            <a:chExt cx="4433497" cy="2706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3497" cy="2706068"/>
            </a:xfrm>
            <a:custGeom>
              <a:avLst/>
              <a:gdLst/>
              <a:ahLst/>
              <a:cxnLst/>
              <a:rect l="l" t="t" r="r" b="b"/>
              <a:pathLst>
                <a:path w="4433497" h="2706068">
                  <a:moveTo>
                    <a:pt x="4309037" y="2706068"/>
                  </a:moveTo>
                  <a:lnTo>
                    <a:pt x="124460" y="2706068"/>
                  </a:lnTo>
                  <a:cubicBezTo>
                    <a:pt x="55880" y="2706068"/>
                    <a:pt x="0" y="2650188"/>
                    <a:pt x="0" y="25816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9037" y="0"/>
                  </a:lnTo>
                  <a:cubicBezTo>
                    <a:pt x="4377617" y="0"/>
                    <a:pt x="4433497" y="55880"/>
                    <a:pt x="4433497" y="124460"/>
                  </a:cubicBezTo>
                  <a:lnTo>
                    <a:pt x="4433497" y="2581608"/>
                  </a:lnTo>
                  <a:cubicBezTo>
                    <a:pt x="4433497" y="2650188"/>
                    <a:pt x="4377617" y="2706068"/>
                    <a:pt x="4309037" y="2706068"/>
                  </a:cubicBezTo>
                  <a:close/>
                </a:path>
              </a:pathLst>
            </a:custGeom>
            <a:solidFill>
              <a:srgbClr val="F4F3F3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4197"/>
          <a:stretch>
            <a:fillRect/>
          </a:stretch>
        </p:blipFill>
        <p:spPr>
          <a:xfrm>
            <a:off x="11751289" y="1465370"/>
            <a:ext cx="3076485" cy="34059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35710"/>
          <a:stretch>
            <a:fillRect/>
          </a:stretch>
        </p:blipFill>
        <p:spPr>
          <a:xfrm>
            <a:off x="3436745" y="1393508"/>
            <a:ext cx="7232674" cy="20430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473" b="473"/>
          <a:stretch>
            <a:fillRect/>
          </a:stretch>
        </p:blipFill>
        <p:spPr>
          <a:xfrm>
            <a:off x="3436745" y="3436541"/>
            <a:ext cx="7232674" cy="14347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36745" y="4960988"/>
            <a:ext cx="7232674" cy="21306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486068" y="7091617"/>
            <a:ext cx="7183351" cy="14576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r="2711"/>
          <a:stretch>
            <a:fillRect/>
          </a:stretch>
        </p:blipFill>
        <p:spPr>
          <a:xfrm>
            <a:off x="11751289" y="5143500"/>
            <a:ext cx="3076485" cy="35271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81638" y="288153"/>
            <a:ext cx="14200806" cy="884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6099">
                <a:solidFill>
                  <a:srgbClr val="FFFFFF"/>
                </a:solidFill>
                <a:latin typeface="Roboto Condensed Bold Italics"/>
              </a:rPr>
              <a:t>Script Code Confusion Matrix</a:t>
            </a:r>
            <a:r>
              <a:rPr lang="en-US" sz="6099">
                <a:solidFill>
                  <a:srgbClr val="FFFFFF"/>
                </a:solidFill>
                <a:latin typeface="Roboto Condensed Bold"/>
              </a:rPr>
              <a:t> </a:t>
            </a:r>
          </a:p>
        </p:txBody>
      </p:sp>
      <p:grpSp>
        <p:nvGrpSpPr>
          <p:cNvPr id="11" name="Group 11"/>
          <p:cNvGrpSpPr/>
          <p:nvPr/>
        </p:nvGrpSpPr>
        <p:grpSpPr>
          <a:xfrm rot="4542630">
            <a:off x="-8646455" y="2646587"/>
            <a:ext cx="11601506" cy="6759431"/>
            <a:chOff x="0" y="0"/>
            <a:chExt cx="3130550" cy="18239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1823965"/>
            </a:xfrm>
            <a:custGeom>
              <a:avLst/>
              <a:gdLst/>
              <a:ahLst/>
              <a:cxnLst/>
              <a:rect l="l" t="t" r="r" b="b"/>
              <a:pathLst>
                <a:path w="3130550" h="1823965">
                  <a:moveTo>
                    <a:pt x="0" y="552450"/>
                  </a:moveTo>
                  <a:lnTo>
                    <a:pt x="0" y="1823965"/>
                  </a:lnTo>
                  <a:lnTo>
                    <a:pt x="3130550" y="182396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AAC1D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4129331">
            <a:off x="13519582" y="-6666861"/>
            <a:ext cx="11601506" cy="6759431"/>
            <a:chOff x="0" y="0"/>
            <a:chExt cx="3130550" cy="18239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0550" cy="1823965"/>
            </a:xfrm>
            <a:custGeom>
              <a:avLst/>
              <a:gdLst/>
              <a:ahLst/>
              <a:cxnLst/>
              <a:rect l="l" t="t" r="r" b="b"/>
              <a:pathLst>
                <a:path w="3130550" h="1823965">
                  <a:moveTo>
                    <a:pt x="0" y="552450"/>
                  </a:moveTo>
                  <a:lnTo>
                    <a:pt x="0" y="1823965"/>
                  </a:lnTo>
                  <a:lnTo>
                    <a:pt x="3130550" y="182396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AAC1DD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208685" y="426573"/>
            <a:ext cx="505496" cy="5054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44638" y="2119689"/>
            <a:ext cx="8655820" cy="55384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202553" y="3261855"/>
            <a:ext cx="9080758" cy="56034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4198812" y="7658128"/>
            <a:ext cx="4743450" cy="5657850"/>
            <a:chOff x="0" y="0"/>
            <a:chExt cx="1604574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4574" cy="1913890"/>
            </a:xfrm>
            <a:custGeom>
              <a:avLst/>
              <a:gdLst/>
              <a:ahLst/>
              <a:cxnLst/>
              <a:rect l="l" t="t" r="r" b="b"/>
              <a:pathLst>
                <a:path w="1604574" h="1913890">
                  <a:moveTo>
                    <a:pt x="0" y="0"/>
                  </a:moveTo>
                  <a:lnTo>
                    <a:pt x="1604574" y="0"/>
                  </a:lnTo>
                  <a:lnTo>
                    <a:pt x="1604574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6A739C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350086" y="493248"/>
            <a:ext cx="8115300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000000"/>
                </a:solidFill>
                <a:latin typeface="Roboto Condensed Bold"/>
              </a:rPr>
              <a:t>Hasil Kalkulasi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714181" y="-2828925"/>
            <a:ext cx="5657850" cy="5657850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6A739C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69875" y="2745553"/>
            <a:ext cx="13748249" cy="64632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4904467" y="-2912297"/>
            <a:ext cx="5657850" cy="5657850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6A739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086350" y="752475"/>
            <a:ext cx="8115300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000000"/>
                </a:solidFill>
                <a:latin typeface="Roboto Condensed Bold"/>
              </a:rPr>
              <a:t>Hasil Akurasi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259300" y="7458075"/>
            <a:ext cx="5657850" cy="565785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6A739C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80766" y="1000664"/>
            <a:ext cx="778534" cy="77853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8868" y="9541447"/>
            <a:ext cx="505496" cy="5054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649884"/>
            <a:ext cx="16097570" cy="136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FFFFF"/>
                </a:solidFill>
                <a:latin typeface="Roboto Condensed Bold"/>
              </a:rPr>
              <a:t>Kesimpulan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628190" y="2855730"/>
            <a:ext cx="5779395" cy="3259813"/>
            <a:chOff x="0" y="0"/>
            <a:chExt cx="4514762" cy="25465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14762" cy="2546509"/>
            </a:xfrm>
            <a:custGeom>
              <a:avLst/>
              <a:gdLst/>
              <a:ahLst/>
              <a:cxnLst/>
              <a:rect l="l" t="t" r="r" b="b"/>
              <a:pathLst>
                <a:path w="4514762" h="2546509">
                  <a:moveTo>
                    <a:pt x="0" y="0"/>
                  </a:moveTo>
                  <a:lnTo>
                    <a:pt x="4514762" y="0"/>
                  </a:lnTo>
                  <a:lnTo>
                    <a:pt x="4514762" y="2546509"/>
                  </a:lnTo>
                  <a:lnTo>
                    <a:pt x="0" y="2546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592537" y="2833387"/>
            <a:ext cx="5158433" cy="6708060"/>
            <a:chOff x="0" y="0"/>
            <a:chExt cx="4029678" cy="5240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29678" cy="5240219"/>
            </a:xfrm>
            <a:custGeom>
              <a:avLst/>
              <a:gdLst/>
              <a:ahLst/>
              <a:cxnLst/>
              <a:rect l="l" t="t" r="r" b="b"/>
              <a:pathLst>
                <a:path w="4029678" h="5240219">
                  <a:moveTo>
                    <a:pt x="0" y="0"/>
                  </a:moveTo>
                  <a:lnTo>
                    <a:pt x="4029678" y="0"/>
                  </a:lnTo>
                  <a:lnTo>
                    <a:pt x="4029678" y="5240219"/>
                  </a:lnTo>
                  <a:lnTo>
                    <a:pt x="0" y="52402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21897" y="2855730"/>
            <a:ext cx="5600065" cy="3259813"/>
            <a:chOff x="0" y="0"/>
            <a:chExt cx="4374674" cy="25465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74674" cy="2546509"/>
            </a:xfrm>
            <a:custGeom>
              <a:avLst/>
              <a:gdLst/>
              <a:ahLst/>
              <a:cxnLst/>
              <a:rect l="l" t="t" r="r" b="b"/>
              <a:pathLst>
                <a:path w="4374674" h="2546509">
                  <a:moveTo>
                    <a:pt x="0" y="0"/>
                  </a:moveTo>
                  <a:lnTo>
                    <a:pt x="4374674" y="0"/>
                  </a:lnTo>
                  <a:lnTo>
                    <a:pt x="4374674" y="2546509"/>
                  </a:lnTo>
                  <a:lnTo>
                    <a:pt x="0" y="2546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91430" y="3338826"/>
            <a:ext cx="4860998" cy="2230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31">
                <a:solidFill>
                  <a:srgbClr val="000000"/>
                </a:solidFill>
                <a:latin typeface="Roboto Condensed"/>
              </a:rPr>
              <a:t>Secara konsisten </a:t>
            </a:r>
            <a:r>
              <a:rPr lang="en-US" sz="3199" spc="31">
                <a:solidFill>
                  <a:srgbClr val="FE4C00"/>
                </a:solidFill>
                <a:latin typeface="Roboto Condensed Bold Italics"/>
              </a:rPr>
              <a:t>Random Forest</a:t>
            </a:r>
            <a:r>
              <a:rPr lang="en-US" sz="3199" spc="31">
                <a:solidFill>
                  <a:srgbClr val="000000"/>
                </a:solidFill>
                <a:latin typeface="Roboto Condensed Bold Italics"/>
              </a:rPr>
              <a:t> </a:t>
            </a:r>
            <a:r>
              <a:rPr lang="en-US" sz="3199" spc="31">
                <a:solidFill>
                  <a:srgbClr val="000000"/>
                </a:solidFill>
                <a:latin typeface="Roboto Condensed"/>
              </a:rPr>
              <a:t>memiliki tingkat akurasi yang lebih tinggi dari </a:t>
            </a:r>
            <a:r>
              <a:rPr lang="en-US" sz="3199" spc="31">
                <a:solidFill>
                  <a:srgbClr val="FE4C00"/>
                </a:solidFill>
                <a:latin typeface="Roboto Condensed Bold Italics"/>
              </a:rPr>
              <a:t>SVM</a:t>
            </a:r>
            <a:r>
              <a:rPr lang="en-US" sz="3199" spc="31">
                <a:solidFill>
                  <a:srgbClr val="000000"/>
                </a:solidFill>
                <a:latin typeface="Roboto Condensed"/>
              </a:rPr>
              <a:t>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034342" y="6281634"/>
            <a:ext cx="9373244" cy="3259813"/>
            <a:chOff x="0" y="0"/>
            <a:chExt cx="7322215" cy="25465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22214" cy="2546509"/>
            </a:xfrm>
            <a:custGeom>
              <a:avLst/>
              <a:gdLst/>
              <a:ahLst/>
              <a:cxnLst/>
              <a:rect l="l" t="t" r="r" b="b"/>
              <a:pathLst>
                <a:path w="7322214" h="2546509">
                  <a:moveTo>
                    <a:pt x="0" y="0"/>
                  </a:moveTo>
                  <a:lnTo>
                    <a:pt x="7322214" y="0"/>
                  </a:lnTo>
                  <a:lnTo>
                    <a:pt x="7322214" y="2546509"/>
                  </a:lnTo>
                  <a:lnTo>
                    <a:pt x="0" y="2546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21897" y="6281634"/>
            <a:ext cx="2044275" cy="3259813"/>
            <a:chOff x="0" y="0"/>
            <a:chExt cx="1596952" cy="25465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96952" cy="2546509"/>
            </a:xfrm>
            <a:custGeom>
              <a:avLst/>
              <a:gdLst/>
              <a:ahLst/>
              <a:cxnLst/>
              <a:rect l="l" t="t" r="r" b="b"/>
              <a:pathLst>
                <a:path w="1596952" h="2546509">
                  <a:moveTo>
                    <a:pt x="0" y="0"/>
                  </a:moveTo>
                  <a:lnTo>
                    <a:pt x="1596952" y="0"/>
                  </a:lnTo>
                  <a:lnTo>
                    <a:pt x="1596952" y="2546509"/>
                  </a:lnTo>
                  <a:lnTo>
                    <a:pt x="0" y="2546509"/>
                  </a:lnTo>
                  <a:close/>
                </a:path>
              </a:pathLst>
            </a:custGeom>
            <a:solidFill>
              <a:srgbClr val="BCCDEE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400819" y="6495696"/>
            <a:ext cx="8728339" cy="285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581" spc="25" dirty="0">
                <a:solidFill>
                  <a:srgbClr val="000000"/>
                </a:solidFill>
                <a:latin typeface="Roboto Condensed"/>
              </a:rPr>
              <a:t>• </a:t>
            </a:r>
            <a:r>
              <a:rPr lang="en-US" sz="2581" spc="25" dirty="0" err="1">
                <a:solidFill>
                  <a:srgbClr val="000000"/>
                </a:solidFill>
                <a:latin typeface="Roboto Condensed"/>
              </a:rPr>
              <a:t>Analisis</a:t>
            </a:r>
            <a:r>
              <a:rPr lang="en-US" sz="2581" spc="25" dirty="0">
                <a:solidFill>
                  <a:srgbClr val="000000"/>
                </a:solidFill>
                <a:latin typeface="Roboto Condensed"/>
              </a:rPr>
              <a:t> </a:t>
            </a:r>
            <a:r>
              <a:rPr lang="en-US" sz="2581" spc="25" dirty="0" err="1">
                <a:solidFill>
                  <a:srgbClr val="000000"/>
                </a:solidFill>
                <a:latin typeface="Roboto Condensed"/>
              </a:rPr>
              <a:t>Sentimen</a:t>
            </a:r>
            <a:r>
              <a:rPr lang="en-US" sz="2581" spc="25" dirty="0">
                <a:solidFill>
                  <a:srgbClr val="000000"/>
                </a:solidFill>
                <a:latin typeface="Roboto Condensed"/>
              </a:rPr>
              <a:t>: </a:t>
            </a:r>
            <a:r>
              <a:rPr lang="en-US" sz="2581" spc="25" dirty="0" err="1">
                <a:solidFill>
                  <a:srgbClr val="FE4C00"/>
                </a:solidFill>
                <a:latin typeface="Roboto Condensed"/>
              </a:rPr>
              <a:t>TextBlob</a:t>
            </a:r>
            <a:endParaRPr lang="en-US" sz="2581" spc="25" dirty="0">
              <a:solidFill>
                <a:srgbClr val="FE4C00"/>
              </a:solidFill>
              <a:latin typeface="Roboto Condensed"/>
            </a:endParaRPr>
          </a:p>
          <a:p>
            <a:pPr>
              <a:lnSpc>
                <a:spcPts val="3200"/>
              </a:lnSpc>
            </a:pPr>
            <a:endParaRPr lang="en-US" sz="2581" spc="25" dirty="0">
              <a:solidFill>
                <a:srgbClr val="FE4C00"/>
              </a:solidFill>
              <a:latin typeface="Roboto Condensed"/>
            </a:endParaRPr>
          </a:p>
          <a:p>
            <a:pPr>
              <a:lnSpc>
                <a:spcPts val="3200"/>
              </a:lnSpc>
            </a:pPr>
            <a:r>
              <a:rPr lang="en-US" sz="2581" spc="25" dirty="0">
                <a:solidFill>
                  <a:srgbClr val="000000"/>
                </a:solidFill>
                <a:latin typeface="Roboto Condensed"/>
              </a:rPr>
              <a:t>• </a:t>
            </a:r>
            <a:r>
              <a:rPr lang="en-US" sz="2581" spc="25" dirty="0">
                <a:solidFill>
                  <a:srgbClr val="000000"/>
                </a:solidFill>
                <a:latin typeface="Roboto Condensed Italics"/>
              </a:rPr>
              <a:t>Text pre-processing</a:t>
            </a:r>
            <a:r>
              <a:rPr lang="en-US" sz="2581" spc="25" dirty="0">
                <a:solidFill>
                  <a:srgbClr val="000000"/>
                </a:solidFill>
                <a:latin typeface="Roboto Condensed"/>
              </a:rPr>
              <a:t>: </a:t>
            </a:r>
            <a:r>
              <a:rPr lang="en-US" sz="2581" spc="25" dirty="0">
                <a:solidFill>
                  <a:srgbClr val="FE4C00"/>
                </a:solidFill>
                <a:latin typeface="Roboto Condensed"/>
              </a:rPr>
              <a:t>NLTK </a:t>
            </a:r>
            <a:r>
              <a:rPr lang="en-US" sz="2581" spc="25" dirty="0" err="1">
                <a:solidFill>
                  <a:srgbClr val="000000"/>
                </a:solidFill>
                <a:latin typeface="Roboto Condensed"/>
              </a:rPr>
              <a:t>dengan</a:t>
            </a:r>
            <a:r>
              <a:rPr lang="en-US" sz="2581" spc="25" dirty="0">
                <a:solidFill>
                  <a:srgbClr val="FE4C00"/>
                </a:solidFill>
                <a:latin typeface="Roboto Condensed"/>
              </a:rPr>
              <a:t> </a:t>
            </a:r>
            <a:r>
              <a:rPr lang="en-US" sz="2581" i="1" spc="25" dirty="0">
                <a:solidFill>
                  <a:srgbClr val="FE4C00"/>
                </a:solidFill>
                <a:latin typeface="Roboto Condensed"/>
              </a:rPr>
              <a:t>Lemmatization</a:t>
            </a:r>
          </a:p>
          <a:p>
            <a:pPr>
              <a:lnSpc>
                <a:spcPts val="3200"/>
              </a:lnSpc>
            </a:pPr>
            <a:endParaRPr lang="en-US" sz="2581" spc="25" dirty="0">
              <a:solidFill>
                <a:srgbClr val="FE4C00"/>
              </a:solidFill>
              <a:latin typeface="Roboto Condensed"/>
            </a:endParaRPr>
          </a:p>
          <a:p>
            <a:pPr>
              <a:lnSpc>
                <a:spcPts val="3200"/>
              </a:lnSpc>
            </a:pPr>
            <a:r>
              <a:rPr lang="en-US" sz="2581" spc="25" dirty="0">
                <a:solidFill>
                  <a:srgbClr val="000000"/>
                </a:solidFill>
                <a:latin typeface="Roboto Condensed"/>
              </a:rPr>
              <a:t>• </a:t>
            </a:r>
            <a:r>
              <a:rPr lang="en-US" sz="2581" spc="25" dirty="0">
                <a:solidFill>
                  <a:srgbClr val="000000"/>
                </a:solidFill>
                <a:latin typeface="Roboto Condensed Italics"/>
              </a:rPr>
              <a:t>Text classification</a:t>
            </a:r>
            <a:r>
              <a:rPr lang="en-US" sz="2581" spc="25" dirty="0">
                <a:solidFill>
                  <a:srgbClr val="000000"/>
                </a:solidFill>
                <a:latin typeface="Roboto Condensed"/>
              </a:rPr>
              <a:t>: </a:t>
            </a:r>
            <a:r>
              <a:rPr lang="en-US" sz="2581" i="1" spc="25" dirty="0">
                <a:solidFill>
                  <a:srgbClr val="FE4C00"/>
                </a:solidFill>
                <a:latin typeface="Roboto Condensed"/>
              </a:rPr>
              <a:t>Random Forest</a:t>
            </a:r>
          </a:p>
          <a:p>
            <a:pPr>
              <a:lnSpc>
                <a:spcPts val="3200"/>
              </a:lnSpc>
            </a:pPr>
            <a:endParaRPr lang="en-US" sz="2581" spc="25" dirty="0">
              <a:solidFill>
                <a:srgbClr val="FE4C00"/>
              </a:solidFill>
              <a:latin typeface="Roboto Condensed"/>
            </a:endParaRPr>
          </a:p>
          <a:p>
            <a:pPr>
              <a:lnSpc>
                <a:spcPts val="3200"/>
              </a:lnSpc>
            </a:pPr>
            <a:r>
              <a:rPr lang="en-US" sz="2581" spc="25" dirty="0">
                <a:solidFill>
                  <a:srgbClr val="000000"/>
                </a:solidFill>
                <a:latin typeface="Roboto Condensed"/>
              </a:rPr>
              <a:t>• </a:t>
            </a:r>
            <a:r>
              <a:rPr lang="en-US" sz="2581" spc="25" dirty="0">
                <a:solidFill>
                  <a:srgbClr val="000000"/>
                </a:solidFill>
                <a:latin typeface="Roboto Condensed Italics"/>
              </a:rPr>
              <a:t>Data </a:t>
            </a:r>
            <a:r>
              <a:rPr lang="en-US" sz="2581" spc="25" dirty="0" err="1">
                <a:solidFill>
                  <a:srgbClr val="000000"/>
                </a:solidFill>
                <a:latin typeface="Roboto Condensed Italics"/>
              </a:rPr>
              <a:t>training:testing</a:t>
            </a:r>
            <a:r>
              <a:rPr lang="en-US" sz="2581" spc="25" dirty="0">
                <a:solidFill>
                  <a:srgbClr val="000000"/>
                </a:solidFill>
                <a:latin typeface="Roboto Condensed"/>
              </a:rPr>
              <a:t>: </a:t>
            </a:r>
            <a:r>
              <a:rPr lang="en-US" sz="2581" spc="25" dirty="0">
                <a:solidFill>
                  <a:srgbClr val="FE4C00"/>
                </a:solidFill>
                <a:latin typeface="Roboto Condensed"/>
              </a:rPr>
              <a:t>70:30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8372" y="8167695"/>
            <a:ext cx="1282757" cy="83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 Condensed Bold"/>
              </a:rPr>
              <a:t>Kombinasi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 Condensed Bold"/>
              </a:rPr>
              <a:t>Terbaik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82842" y="3090339"/>
            <a:ext cx="6554511" cy="426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3436" spc="34">
                <a:solidFill>
                  <a:srgbClr val="000000"/>
                </a:solidFill>
                <a:latin typeface="Roboto Condensed"/>
              </a:rPr>
              <a:t>• Akurasi: </a:t>
            </a:r>
            <a:r>
              <a:rPr lang="en-US" sz="3436" spc="34">
                <a:solidFill>
                  <a:srgbClr val="FE4C00"/>
                </a:solidFill>
                <a:latin typeface="Roboto Condensed"/>
              </a:rPr>
              <a:t>90.59%</a:t>
            </a:r>
          </a:p>
          <a:p>
            <a:pPr>
              <a:lnSpc>
                <a:spcPts val="4810"/>
              </a:lnSpc>
            </a:pPr>
            <a:endParaRPr lang="en-US" sz="3436" spc="34">
              <a:solidFill>
                <a:srgbClr val="FE4C00"/>
              </a:solidFill>
              <a:latin typeface="Roboto Condensed"/>
            </a:endParaRPr>
          </a:p>
          <a:p>
            <a:pPr>
              <a:lnSpc>
                <a:spcPts val="4810"/>
              </a:lnSpc>
            </a:pPr>
            <a:r>
              <a:rPr lang="en-US" sz="3436" spc="34">
                <a:solidFill>
                  <a:srgbClr val="000000"/>
                </a:solidFill>
                <a:latin typeface="Roboto Condensed"/>
              </a:rPr>
              <a:t>• </a:t>
            </a:r>
            <a:r>
              <a:rPr lang="en-US" sz="3436" spc="34">
                <a:solidFill>
                  <a:srgbClr val="000000"/>
                </a:solidFill>
                <a:latin typeface="Roboto Condensed Italics"/>
              </a:rPr>
              <a:t>Precision</a:t>
            </a:r>
            <a:r>
              <a:rPr lang="en-US" sz="3436" spc="34">
                <a:solidFill>
                  <a:srgbClr val="000000"/>
                </a:solidFill>
                <a:latin typeface="Roboto Condensed"/>
              </a:rPr>
              <a:t>: </a:t>
            </a:r>
            <a:r>
              <a:rPr lang="en-US" sz="3436" spc="34">
                <a:solidFill>
                  <a:srgbClr val="FE4C00"/>
                </a:solidFill>
                <a:latin typeface="Roboto Condensed"/>
              </a:rPr>
              <a:t>90.77%</a:t>
            </a:r>
          </a:p>
          <a:p>
            <a:pPr>
              <a:lnSpc>
                <a:spcPts val="4810"/>
              </a:lnSpc>
            </a:pPr>
            <a:endParaRPr lang="en-US" sz="3436" spc="34">
              <a:solidFill>
                <a:srgbClr val="FE4C00"/>
              </a:solidFill>
              <a:latin typeface="Roboto Condensed"/>
            </a:endParaRPr>
          </a:p>
          <a:p>
            <a:pPr>
              <a:lnSpc>
                <a:spcPts val="4810"/>
              </a:lnSpc>
            </a:pPr>
            <a:r>
              <a:rPr lang="en-US" sz="3436" spc="34">
                <a:solidFill>
                  <a:srgbClr val="000000"/>
                </a:solidFill>
                <a:latin typeface="Roboto Condensed"/>
              </a:rPr>
              <a:t>• </a:t>
            </a:r>
            <a:r>
              <a:rPr lang="en-US" sz="3436" spc="34">
                <a:solidFill>
                  <a:srgbClr val="000000"/>
                </a:solidFill>
                <a:latin typeface="Roboto Condensed Italics"/>
              </a:rPr>
              <a:t>Recall</a:t>
            </a:r>
            <a:r>
              <a:rPr lang="en-US" sz="3436" spc="34">
                <a:solidFill>
                  <a:srgbClr val="000000"/>
                </a:solidFill>
                <a:latin typeface="Roboto Condensed"/>
              </a:rPr>
              <a:t>: </a:t>
            </a:r>
            <a:r>
              <a:rPr lang="en-US" sz="3436" spc="34">
                <a:solidFill>
                  <a:srgbClr val="FE4C00"/>
                </a:solidFill>
                <a:latin typeface="Roboto Condensed"/>
              </a:rPr>
              <a:t>90.59%</a:t>
            </a:r>
          </a:p>
          <a:p>
            <a:pPr>
              <a:lnSpc>
                <a:spcPts val="4810"/>
              </a:lnSpc>
            </a:pPr>
            <a:endParaRPr lang="en-US" sz="3436" spc="34">
              <a:solidFill>
                <a:srgbClr val="FE4C00"/>
              </a:solidFill>
              <a:latin typeface="Roboto Condensed"/>
            </a:endParaRPr>
          </a:p>
          <a:p>
            <a:pPr>
              <a:lnSpc>
                <a:spcPts val="4810"/>
              </a:lnSpc>
            </a:pPr>
            <a:r>
              <a:rPr lang="en-US" sz="3436" spc="34">
                <a:solidFill>
                  <a:srgbClr val="000000"/>
                </a:solidFill>
                <a:latin typeface="Roboto Condensed"/>
              </a:rPr>
              <a:t>• </a:t>
            </a:r>
            <a:r>
              <a:rPr lang="en-US" sz="3436" spc="34">
                <a:solidFill>
                  <a:srgbClr val="000000"/>
                </a:solidFill>
                <a:latin typeface="Roboto Condensed Italics"/>
              </a:rPr>
              <a:t>F-measure</a:t>
            </a:r>
            <a:r>
              <a:rPr lang="en-US" sz="3436" spc="34">
                <a:solidFill>
                  <a:srgbClr val="000000"/>
                </a:solidFill>
                <a:latin typeface="Roboto Condensed"/>
              </a:rPr>
              <a:t>: </a:t>
            </a:r>
            <a:r>
              <a:rPr lang="en-US" sz="3436" spc="34">
                <a:solidFill>
                  <a:srgbClr val="FE4C00"/>
                </a:solidFill>
                <a:latin typeface="Roboto Condensed"/>
              </a:rPr>
              <a:t>89.99%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87389" y="3338826"/>
            <a:ext cx="4860998" cy="226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31" dirty="0">
                <a:solidFill>
                  <a:srgbClr val="000000"/>
                </a:solidFill>
                <a:latin typeface="Roboto Condensed"/>
              </a:rPr>
              <a:t>Nilai </a:t>
            </a:r>
            <a:r>
              <a:rPr lang="en-US" sz="3199" spc="31" dirty="0" err="1">
                <a:solidFill>
                  <a:srgbClr val="000000"/>
                </a:solidFill>
                <a:latin typeface="Roboto Condensed"/>
              </a:rPr>
              <a:t>akurasi</a:t>
            </a:r>
            <a:r>
              <a:rPr lang="en-US" sz="3199" spc="31" dirty="0">
                <a:solidFill>
                  <a:srgbClr val="000000"/>
                </a:solidFill>
                <a:latin typeface="Roboto Condensed"/>
              </a:rPr>
              <a:t> </a:t>
            </a:r>
            <a:r>
              <a:rPr lang="en-US" sz="3199" spc="31" dirty="0" err="1">
                <a:solidFill>
                  <a:srgbClr val="000000"/>
                </a:solidFill>
                <a:latin typeface="Roboto Condensed"/>
              </a:rPr>
              <a:t>tertinggi</a:t>
            </a:r>
            <a:r>
              <a:rPr lang="en-US" sz="3199" spc="31" dirty="0">
                <a:solidFill>
                  <a:srgbClr val="000000"/>
                </a:solidFill>
                <a:latin typeface="Roboto Condensed"/>
              </a:rPr>
              <a:t> </a:t>
            </a:r>
            <a:r>
              <a:rPr lang="en-US" sz="3199" i="1" spc="31" dirty="0">
                <a:solidFill>
                  <a:srgbClr val="000000"/>
                </a:solidFill>
                <a:latin typeface="Roboto Condensed"/>
              </a:rPr>
              <a:t>Random Forest </a:t>
            </a:r>
            <a:r>
              <a:rPr lang="en-US" sz="3199" spc="31" dirty="0">
                <a:solidFill>
                  <a:srgbClr val="FE4C00"/>
                </a:solidFill>
                <a:latin typeface="Roboto Condensed Bold"/>
              </a:rPr>
              <a:t>4.53%</a:t>
            </a:r>
            <a:r>
              <a:rPr lang="en-US" sz="3199" spc="31" dirty="0">
                <a:solidFill>
                  <a:srgbClr val="000000"/>
                </a:solidFill>
                <a:latin typeface="Roboto Condensed"/>
              </a:rPr>
              <a:t> </a:t>
            </a:r>
            <a:r>
              <a:rPr lang="en-US" sz="3199" spc="31" dirty="0" err="1">
                <a:solidFill>
                  <a:srgbClr val="000000"/>
                </a:solidFill>
                <a:latin typeface="Roboto Condensed"/>
              </a:rPr>
              <a:t>lebih</a:t>
            </a:r>
            <a:r>
              <a:rPr lang="en-US" sz="3199" spc="31" dirty="0">
                <a:solidFill>
                  <a:srgbClr val="000000"/>
                </a:solidFill>
                <a:latin typeface="Roboto Condensed"/>
              </a:rPr>
              <a:t> </a:t>
            </a:r>
            <a:r>
              <a:rPr lang="en-US" sz="3199" spc="31" dirty="0" err="1">
                <a:solidFill>
                  <a:srgbClr val="000000"/>
                </a:solidFill>
                <a:latin typeface="Roboto Condensed"/>
              </a:rPr>
              <a:t>tinggi</a:t>
            </a:r>
            <a:r>
              <a:rPr lang="en-US" sz="3199" spc="31" dirty="0">
                <a:solidFill>
                  <a:srgbClr val="000000"/>
                </a:solidFill>
                <a:latin typeface="Roboto Condensed"/>
              </a:rPr>
              <a:t> </a:t>
            </a:r>
            <a:r>
              <a:rPr lang="en-US" sz="3199" spc="31" dirty="0" err="1">
                <a:solidFill>
                  <a:srgbClr val="000000"/>
                </a:solidFill>
                <a:latin typeface="Roboto Condensed"/>
              </a:rPr>
              <a:t>dari</a:t>
            </a:r>
            <a:r>
              <a:rPr lang="en-US" sz="3199" spc="31" dirty="0">
                <a:solidFill>
                  <a:srgbClr val="000000"/>
                </a:solidFill>
                <a:latin typeface="Roboto Condensed"/>
              </a:rPr>
              <a:t> </a:t>
            </a:r>
            <a:r>
              <a:rPr lang="en-US" sz="3199" spc="31" dirty="0" err="1">
                <a:solidFill>
                  <a:srgbClr val="000000"/>
                </a:solidFill>
                <a:latin typeface="Roboto Condensed"/>
              </a:rPr>
              <a:t>nilai</a:t>
            </a:r>
            <a:r>
              <a:rPr lang="en-US" sz="3199" spc="31" dirty="0">
                <a:solidFill>
                  <a:srgbClr val="000000"/>
                </a:solidFill>
                <a:latin typeface="Roboto Condensed"/>
              </a:rPr>
              <a:t> </a:t>
            </a:r>
            <a:r>
              <a:rPr lang="en-US" sz="3199" spc="31" dirty="0" err="1">
                <a:solidFill>
                  <a:srgbClr val="000000"/>
                </a:solidFill>
                <a:latin typeface="Roboto Condensed"/>
              </a:rPr>
              <a:t>akurasi</a:t>
            </a:r>
            <a:r>
              <a:rPr lang="en-US" sz="3199" spc="31" dirty="0">
                <a:solidFill>
                  <a:srgbClr val="000000"/>
                </a:solidFill>
                <a:latin typeface="Roboto Condensed"/>
              </a:rPr>
              <a:t> </a:t>
            </a:r>
            <a:r>
              <a:rPr lang="en-US" sz="3199" spc="31" dirty="0" err="1">
                <a:solidFill>
                  <a:srgbClr val="000000"/>
                </a:solidFill>
                <a:latin typeface="Roboto Condensed"/>
              </a:rPr>
              <a:t>tertinggi</a:t>
            </a:r>
            <a:r>
              <a:rPr lang="en-US" sz="3199" spc="31" dirty="0">
                <a:solidFill>
                  <a:srgbClr val="000000"/>
                </a:solidFill>
                <a:latin typeface="Roboto Condensed"/>
              </a:rPr>
              <a:t> SVM.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771593" y="3719454"/>
            <a:ext cx="9225250" cy="84872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44306" y="4323219"/>
            <a:ext cx="8499694" cy="3190133"/>
            <a:chOff x="0" y="0"/>
            <a:chExt cx="11332925" cy="425351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332925" cy="4197406"/>
              <a:chOff x="0" y="0"/>
              <a:chExt cx="2754284" cy="10201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92710" y="106680"/>
                <a:ext cx="2650144" cy="900731"/>
              </a:xfrm>
              <a:custGeom>
                <a:avLst/>
                <a:gdLst/>
                <a:ahLst/>
                <a:cxnLst/>
                <a:rect l="l" t="t" r="r" b="b"/>
                <a:pathLst>
                  <a:path w="2650144" h="900731">
                    <a:moveTo>
                      <a:pt x="2623474" y="711501"/>
                    </a:moveTo>
                    <a:cubicBezTo>
                      <a:pt x="2623474" y="799131"/>
                      <a:pt x="2547274" y="870251"/>
                      <a:pt x="2465994" y="870251"/>
                    </a:cubicBezTo>
                    <a:lnTo>
                      <a:pt x="66040" y="870251"/>
                    </a:lnTo>
                    <a:cubicBezTo>
                      <a:pt x="43180" y="870251"/>
                      <a:pt x="20320" y="865171"/>
                      <a:pt x="0" y="856281"/>
                    </a:cubicBezTo>
                    <a:cubicBezTo>
                      <a:pt x="26670" y="884221"/>
                      <a:pt x="63500" y="900731"/>
                      <a:pt x="111018" y="900731"/>
                    </a:cubicBezTo>
                    <a:lnTo>
                      <a:pt x="2504094" y="900731"/>
                    </a:lnTo>
                    <a:cubicBezTo>
                      <a:pt x="2584104" y="900731"/>
                      <a:pt x="2650144" y="834691"/>
                      <a:pt x="2650144" y="754681"/>
                    </a:cubicBezTo>
                    <a:lnTo>
                      <a:pt x="2650144" y="95250"/>
                    </a:lnTo>
                    <a:cubicBezTo>
                      <a:pt x="2650144" y="58420"/>
                      <a:pt x="2636174" y="25400"/>
                      <a:pt x="2614583" y="0"/>
                    </a:cubicBezTo>
                    <a:cubicBezTo>
                      <a:pt x="2620933" y="16510"/>
                      <a:pt x="2623474" y="34290"/>
                      <a:pt x="2623474" y="52070"/>
                    </a:cubicBezTo>
                    <a:lnTo>
                      <a:pt x="2623474" y="711501"/>
                    </a:lnTo>
                    <a:lnTo>
                      <a:pt x="2623474" y="711501"/>
                    </a:lnTo>
                    <a:close/>
                  </a:path>
                </a:pathLst>
              </a:custGeom>
              <a:solidFill>
                <a:srgbClr val="9AA7B2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2700" y="12700"/>
                <a:ext cx="2689514" cy="951531"/>
              </a:xfrm>
              <a:custGeom>
                <a:avLst/>
                <a:gdLst/>
                <a:ahLst/>
                <a:cxnLst/>
                <a:rect l="l" t="t" r="r" b="b"/>
                <a:pathLst>
                  <a:path w="2689514" h="951531">
                    <a:moveTo>
                      <a:pt x="146050" y="951531"/>
                    </a:moveTo>
                    <a:lnTo>
                      <a:pt x="2543464" y="951531"/>
                    </a:lnTo>
                    <a:cubicBezTo>
                      <a:pt x="2623474" y="951531"/>
                      <a:pt x="2689514" y="885491"/>
                      <a:pt x="2689514" y="805481"/>
                    </a:cubicBezTo>
                    <a:lnTo>
                      <a:pt x="2689514" y="146050"/>
                    </a:lnTo>
                    <a:cubicBezTo>
                      <a:pt x="2689514" y="66040"/>
                      <a:pt x="2623474" y="0"/>
                      <a:pt x="254346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805481"/>
                    </a:lnTo>
                    <a:cubicBezTo>
                      <a:pt x="0" y="886761"/>
                      <a:pt x="66040" y="951531"/>
                      <a:pt x="146050" y="95153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2754284" cy="1020111"/>
              </a:xfrm>
              <a:custGeom>
                <a:avLst/>
                <a:gdLst/>
                <a:ahLst/>
                <a:cxnLst/>
                <a:rect l="l" t="t" r="r" b="b"/>
                <a:pathLst>
                  <a:path w="2754284" h="1020111">
                    <a:moveTo>
                      <a:pt x="2690784" y="74930"/>
                    </a:moveTo>
                    <a:cubicBezTo>
                      <a:pt x="2662844" y="30480"/>
                      <a:pt x="2613314" y="0"/>
                      <a:pt x="255616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818181"/>
                    </a:lnTo>
                    <a:cubicBezTo>
                      <a:pt x="0" y="870251"/>
                      <a:pt x="25400" y="915971"/>
                      <a:pt x="63500" y="945181"/>
                    </a:cubicBezTo>
                    <a:cubicBezTo>
                      <a:pt x="91440" y="989631"/>
                      <a:pt x="140970" y="1020111"/>
                      <a:pt x="206071" y="1020111"/>
                    </a:cubicBezTo>
                    <a:lnTo>
                      <a:pt x="2595534" y="1020111"/>
                    </a:lnTo>
                    <a:cubicBezTo>
                      <a:pt x="2683164" y="1020111"/>
                      <a:pt x="2754284" y="948991"/>
                      <a:pt x="2754284" y="861361"/>
                    </a:cubicBezTo>
                    <a:lnTo>
                      <a:pt x="2754284" y="201930"/>
                    </a:lnTo>
                    <a:cubicBezTo>
                      <a:pt x="2754284" y="149860"/>
                      <a:pt x="2728884" y="104140"/>
                      <a:pt x="2690784" y="74930"/>
                    </a:cubicBezTo>
                    <a:close/>
                    <a:moveTo>
                      <a:pt x="12700" y="81818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556164" y="12700"/>
                    </a:lnTo>
                    <a:cubicBezTo>
                      <a:pt x="2636174" y="12700"/>
                      <a:pt x="2702214" y="78740"/>
                      <a:pt x="2702214" y="158750"/>
                    </a:cubicBezTo>
                    <a:lnTo>
                      <a:pt x="2702214" y="818181"/>
                    </a:lnTo>
                    <a:cubicBezTo>
                      <a:pt x="2702214" y="898191"/>
                      <a:pt x="2636174" y="964231"/>
                      <a:pt x="2556164" y="964231"/>
                    </a:cubicBezTo>
                    <a:lnTo>
                      <a:pt x="158750" y="964231"/>
                    </a:lnTo>
                    <a:cubicBezTo>
                      <a:pt x="78740" y="964231"/>
                      <a:pt x="12700" y="899461"/>
                      <a:pt x="12700" y="818181"/>
                    </a:cubicBezTo>
                    <a:close/>
                    <a:moveTo>
                      <a:pt x="2742854" y="861361"/>
                    </a:moveTo>
                    <a:cubicBezTo>
                      <a:pt x="2742854" y="941371"/>
                      <a:pt x="2675544" y="1007411"/>
                      <a:pt x="2595534" y="1007411"/>
                    </a:cubicBezTo>
                    <a:lnTo>
                      <a:pt x="206071" y="1007411"/>
                    </a:lnTo>
                    <a:cubicBezTo>
                      <a:pt x="157480" y="1007411"/>
                      <a:pt x="120650" y="990901"/>
                      <a:pt x="93980" y="962961"/>
                    </a:cubicBezTo>
                    <a:cubicBezTo>
                      <a:pt x="114300" y="971851"/>
                      <a:pt x="135890" y="976931"/>
                      <a:pt x="160020" y="976931"/>
                    </a:cubicBezTo>
                    <a:lnTo>
                      <a:pt x="2557434" y="976931"/>
                    </a:lnTo>
                    <a:cubicBezTo>
                      <a:pt x="2645064" y="976931"/>
                      <a:pt x="2716184" y="905811"/>
                      <a:pt x="2716184" y="818181"/>
                    </a:cubicBezTo>
                    <a:lnTo>
                      <a:pt x="2716184" y="158750"/>
                    </a:lnTo>
                    <a:cubicBezTo>
                      <a:pt x="2716184" y="140970"/>
                      <a:pt x="2712374" y="123190"/>
                      <a:pt x="2707294" y="106680"/>
                    </a:cubicBezTo>
                    <a:cubicBezTo>
                      <a:pt x="2728884" y="132080"/>
                      <a:pt x="2742854" y="165100"/>
                      <a:pt x="2742854" y="201930"/>
                    </a:cubicBezTo>
                    <a:lnTo>
                      <a:pt x="2742854" y="861361"/>
                    </a:lnTo>
                    <a:cubicBezTo>
                      <a:pt x="2742854" y="861361"/>
                      <a:pt x="2742854" y="861361"/>
                      <a:pt x="2742854" y="861361"/>
                    </a:cubicBezTo>
                    <a:close/>
                  </a:path>
                </a:pathLst>
              </a:custGeom>
              <a:solidFill>
                <a:srgbClr val="77838D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700943" y="630125"/>
              <a:ext cx="9636642" cy="3623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89"/>
                </a:lnSpc>
              </a:pPr>
              <a:r>
                <a:rPr lang="en-US" sz="3064" spc="30" dirty="0" err="1">
                  <a:solidFill>
                    <a:srgbClr val="000000"/>
                  </a:solidFill>
                  <a:latin typeface="Roboto Condensed"/>
                </a:rPr>
                <a:t>Penerapan</a:t>
              </a:r>
              <a:r>
                <a:rPr lang="en-US" sz="3064" spc="30" dirty="0">
                  <a:solidFill>
                    <a:srgbClr val="000000"/>
                  </a:solidFill>
                  <a:latin typeface="Roboto Condensed"/>
                </a:rPr>
                <a:t> </a:t>
              </a:r>
              <a:r>
                <a:rPr lang="en-US" sz="3064" i="1" spc="30" dirty="0">
                  <a:solidFill>
                    <a:srgbClr val="000000"/>
                  </a:solidFill>
                  <a:latin typeface="Roboto Condensed"/>
                </a:rPr>
                <a:t>text classification </a:t>
              </a:r>
              <a:r>
                <a:rPr lang="en-US" sz="3064" spc="30" dirty="0">
                  <a:solidFill>
                    <a:srgbClr val="000000"/>
                  </a:solidFill>
                  <a:latin typeface="Roboto Condensed"/>
                </a:rPr>
                <a:t>SVM dan </a:t>
              </a:r>
              <a:r>
                <a:rPr lang="en-US" sz="3064" i="1" spc="30" dirty="0">
                  <a:solidFill>
                    <a:srgbClr val="000000"/>
                  </a:solidFill>
                  <a:latin typeface="Roboto Condensed"/>
                </a:rPr>
                <a:t>Random Forest </a:t>
              </a:r>
              <a:r>
                <a:rPr lang="en-US" sz="3064" spc="30" dirty="0">
                  <a:solidFill>
                    <a:srgbClr val="000000"/>
                  </a:solidFill>
                  <a:latin typeface="Roboto Condensed"/>
                </a:rPr>
                <a:t>pada media </a:t>
              </a:r>
              <a:r>
                <a:rPr lang="en-US" sz="3064" spc="30" dirty="0" err="1">
                  <a:solidFill>
                    <a:srgbClr val="000000"/>
                  </a:solidFill>
                  <a:latin typeface="Roboto Condensed"/>
                </a:rPr>
                <a:t>sosial</a:t>
              </a:r>
              <a:r>
                <a:rPr lang="en-US" sz="3064" spc="30" dirty="0">
                  <a:solidFill>
                    <a:srgbClr val="000000"/>
                  </a:solidFill>
                  <a:latin typeface="Roboto Condensed"/>
                </a:rPr>
                <a:t> Twitter </a:t>
              </a:r>
              <a:r>
                <a:rPr lang="en-US" sz="3064" spc="30" dirty="0" err="1">
                  <a:solidFill>
                    <a:srgbClr val="000000"/>
                  </a:solidFill>
                  <a:latin typeface="Roboto Condensed"/>
                </a:rPr>
                <a:t>berbahasa</a:t>
              </a:r>
              <a:r>
                <a:rPr lang="en-US" sz="3064" spc="30" dirty="0">
                  <a:solidFill>
                    <a:srgbClr val="000000"/>
                  </a:solidFill>
                  <a:latin typeface="Roboto Condensed"/>
                </a:rPr>
                <a:t> Indonesia </a:t>
              </a:r>
              <a:r>
                <a:rPr lang="en-US" sz="3064" spc="30" dirty="0" err="1">
                  <a:solidFill>
                    <a:srgbClr val="000000"/>
                  </a:solidFill>
                  <a:latin typeface="Roboto Condensed"/>
                </a:rPr>
                <a:t>mengenai</a:t>
              </a:r>
              <a:r>
                <a:rPr lang="en-US" sz="3064" spc="30" dirty="0">
                  <a:solidFill>
                    <a:srgbClr val="000000"/>
                  </a:solidFill>
                  <a:latin typeface="Roboto Condensed"/>
                </a:rPr>
                <a:t> </a:t>
              </a:r>
              <a:r>
                <a:rPr lang="en-US" sz="3064" spc="30" dirty="0" err="1">
                  <a:solidFill>
                    <a:srgbClr val="000000"/>
                  </a:solidFill>
                  <a:latin typeface="Roboto Condensed"/>
                </a:rPr>
                <a:t>pelaksanaan</a:t>
              </a:r>
              <a:r>
                <a:rPr lang="en-US" sz="3064" spc="30" dirty="0">
                  <a:solidFill>
                    <a:srgbClr val="000000"/>
                  </a:solidFill>
                  <a:latin typeface="Roboto Condensed"/>
                </a:rPr>
                <a:t> </a:t>
              </a:r>
              <a:r>
                <a:rPr lang="en-US" sz="3064" spc="30" dirty="0" err="1">
                  <a:solidFill>
                    <a:srgbClr val="000000"/>
                  </a:solidFill>
                  <a:latin typeface="Roboto Condensed"/>
                </a:rPr>
                <a:t>vaksinasi</a:t>
              </a:r>
              <a:r>
                <a:rPr lang="en-US" sz="3064" spc="30" dirty="0">
                  <a:solidFill>
                    <a:srgbClr val="000000"/>
                  </a:solidFill>
                  <a:latin typeface="Roboto Condensed"/>
                </a:rPr>
                <a:t> COVID-19</a:t>
              </a:r>
            </a:p>
            <a:p>
              <a:pPr>
                <a:lnSpc>
                  <a:spcPts val="4289"/>
                </a:lnSpc>
              </a:pPr>
              <a:endParaRPr lang="en-US" sz="3064" spc="30" dirty="0">
                <a:solidFill>
                  <a:srgbClr val="000000"/>
                </a:solidFill>
                <a:latin typeface="Roboto Condense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98856" y="4436906"/>
            <a:ext cx="8066792" cy="2909340"/>
            <a:chOff x="0" y="0"/>
            <a:chExt cx="10755722" cy="387912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755722" cy="3879120"/>
              <a:chOff x="0" y="0"/>
              <a:chExt cx="2614004" cy="94275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92710" y="106680"/>
                <a:ext cx="2509864" cy="823377"/>
              </a:xfrm>
              <a:custGeom>
                <a:avLst/>
                <a:gdLst/>
                <a:ahLst/>
                <a:cxnLst/>
                <a:rect l="l" t="t" r="r" b="b"/>
                <a:pathLst>
                  <a:path w="2509864" h="823377">
                    <a:moveTo>
                      <a:pt x="2483194" y="634147"/>
                    </a:moveTo>
                    <a:cubicBezTo>
                      <a:pt x="2483194" y="721777"/>
                      <a:pt x="2406994" y="792897"/>
                      <a:pt x="2325714" y="792897"/>
                    </a:cubicBezTo>
                    <a:lnTo>
                      <a:pt x="66040" y="792897"/>
                    </a:lnTo>
                    <a:cubicBezTo>
                      <a:pt x="43180" y="792897"/>
                      <a:pt x="20320" y="787817"/>
                      <a:pt x="0" y="778927"/>
                    </a:cubicBezTo>
                    <a:cubicBezTo>
                      <a:pt x="26670" y="806867"/>
                      <a:pt x="63500" y="823377"/>
                      <a:pt x="110124" y="823377"/>
                    </a:cubicBezTo>
                    <a:lnTo>
                      <a:pt x="2363814" y="823377"/>
                    </a:lnTo>
                    <a:cubicBezTo>
                      <a:pt x="2443824" y="823377"/>
                      <a:pt x="2509864" y="757337"/>
                      <a:pt x="2509864" y="677327"/>
                    </a:cubicBezTo>
                    <a:lnTo>
                      <a:pt x="2509864" y="95250"/>
                    </a:lnTo>
                    <a:cubicBezTo>
                      <a:pt x="2509864" y="58420"/>
                      <a:pt x="2495894" y="25400"/>
                      <a:pt x="2474304" y="0"/>
                    </a:cubicBezTo>
                    <a:cubicBezTo>
                      <a:pt x="2480654" y="16510"/>
                      <a:pt x="2483194" y="34290"/>
                      <a:pt x="2483194" y="52070"/>
                    </a:cubicBezTo>
                    <a:lnTo>
                      <a:pt x="2483194" y="634147"/>
                    </a:lnTo>
                    <a:lnTo>
                      <a:pt x="2483194" y="634147"/>
                    </a:lnTo>
                    <a:close/>
                  </a:path>
                </a:pathLst>
              </a:custGeom>
              <a:solidFill>
                <a:srgbClr val="9AA7B2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2700" y="12700"/>
                <a:ext cx="2549234" cy="874177"/>
              </a:xfrm>
              <a:custGeom>
                <a:avLst/>
                <a:gdLst/>
                <a:ahLst/>
                <a:cxnLst/>
                <a:rect l="l" t="t" r="r" b="b"/>
                <a:pathLst>
                  <a:path w="2549234" h="874177">
                    <a:moveTo>
                      <a:pt x="146050" y="874177"/>
                    </a:moveTo>
                    <a:lnTo>
                      <a:pt x="2403184" y="874177"/>
                    </a:lnTo>
                    <a:cubicBezTo>
                      <a:pt x="2483194" y="874177"/>
                      <a:pt x="2549234" y="808137"/>
                      <a:pt x="2549234" y="728127"/>
                    </a:cubicBezTo>
                    <a:lnTo>
                      <a:pt x="2549234" y="146050"/>
                    </a:lnTo>
                    <a:cubicBezTo>
                      <a:pt x="2549234" y="66040"/>
                      <a:pt x="2483194" y="0"/>
                      <a:pt x="240318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728127"/>
                    </a:lnTo>
                    <a:cubicBezTo>
                      <a:pt x="0" y="809407"/>
                      <a:pt x="66040" y="874177"/>
                      <a:pt x="146050" y="87417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614004" cy="942757"/>
              </a:xfrm>
              <a:custGeom>
                <a:avLst/>
                <a:gdLst/>
                <a:ahLst/>
                <a:cxnLst/>
                <a:rect l="l" t="t" r="r" b="b"/>
                <a:pathLst>
                  <a:path w="2614004" h="942757">
                    <a:moveTo>
                      <a:pt x="2550504" y="74930"/>
                    </a:moveTo>
                    <a:cubicBezTo>
                      <a:pt x="2522564" y="30480"/>
                      <a:pt x="2473034" y="0"/>
                      <a:pt x="241588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740827"/>
                    </a:lnTo>
                    <a:cubicBezTo>
                      <a:pt x="0" y="792897"/>
                      <a:pt x="25400" y="838617"/>
                      <a:pt x="63500" y="867827"/>
                    </a:cubicBezTo>
                    <a:cubicBezTo>
                      <a:pt x="91440" y="912277"/>
                      <a:pt x="140970" y="942757"/>
                      <a:pt x="205038" y="942757"/>
                    </a:cubicBezTo>
                    <a:lnTo>
                      <a:pt x="2455254" y="942757"/>
                    </a:lnTo>
                    <a:cubicBezTo>
                      <a:pt x="2542884" y="942757"/>
                      <a:pt x="2614004" y="871637"/>
                      <a:pt x="2614004" y="784007"/>
                    </a:cubicBezTo>
                    <a:lnTo>
                      <a:pt x="2614004" y="201930"/>
                    </a:lnTo>
                    <a:cubicBezTo>
                      <a:pt x="2614004" y="149860"/>
                      <a:pt x="2588604" y="104140"/>
                      <a:pt x="2550504" y="74930"/>
                    </a:cubicBezTo>
                    <a:close/>
                    <a:moveTo>
                      <a:pt x="12700" y="740827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415884" y="12700"/>
                    </a:lnTo>
                    <a:cubicBezTo>
                      <a:pt x="2495894" y="12700"/>
                      <a:pt x="2561934" y="78740"/>
                      <a:pt x="2561934" y="158750"/>
                    </a:cubicBezTo>
                    <a:lnTo>
                      <a:pt x="2561934" y="740827"/>
                    </a:lnTo>
                    <a:cubicBezTo>
                      <a:pt x="2561934" y="820837"/>
                      <a:pt x="2495894" y="886877"/>
                      <a:pt x="2415884" y="886877"/>
                    </a:cubicBezTo>
                    <a:lnTo>
                      <a:pt x="158750" y="886877"/>
                    </a:lnTo>
                    <a:cubicBezTo>
                      <a:pt x="78740" y="886877"/>
                      <a:pt x="12700" y="822107"/>
                      <a:pt x="12700" y="740827"/>
                    </a:cubicBezTo>
                    <a:close/>
                    <a:moveTo>
                      <a:pt x="2602574" y="784007"/>
                    </a:moveTo>
                    <a:cubicBezTo>
                      <a:pt x="2602574" y="864017"/>
                      <a:pt x="2535264" y="930057"/>
                      <a:pt x="2455254" y="930057"/>
                    </a:cubicBezTo>
                    <a:lnTo>
                      <a:pt x="205038" y="930057"/>
                    </a:lnTo>
                    <a:cubicBezTo>
                      <a:pt x="157480" y="930057"/>
                      <a:pt x="120650" y="913547"/>
                      <a:pt x="93980" y="885607"/>
                    </a:cubicBezTo>
                    <a:cubicBezTo>
                      <a:pt x="114300" y="894497"/>
                      <a:pt x="135890" y="899577"/>
                      <a:pt x="160020" y="899577"/>
                    </a:cubicBezTo>
                    <a:lnTo>
                      <a:pt x="2417154" y="899577"/>
                    </a:lnTo>
                    <a:cubicBezTo>
                      <a:pt x="2504784" y="899577"/>
                      <a:pt x="2575904" y="828457"/>
                      <a:pt x="2575904" y="740827"/>
                    </a:cubicBezTo>
                    <a:lnTo>
                      <a:pt x="2575904" y="158750"/>
                    </a:lnTo>
                    <a:cubicBezTo>
                      <a:pt x="2575904" y="140970"/>
                      <a:pt x="2572094" y="123190"/>
                      <a:pt x="2567014" y="106680"/>
                    </a:cubicBezTo>
                    <a:cubicBezTo>
                      <a:pt x="2588604" y="132080"/>
                      <a:pt x="2602574" y="165100"/>
                      <a:pt x="2602574" y="201930"/>
                    </a:cubicBezTo>
                    <a:lnTo>
                      <a:pt x="2602574" y="784007"/>
                    </a:lnTo>
                    <a:cubicBezTo>
                      <a:pt x="2602574" y="784007"/>
                      <a:pt x="2602574" y="784007"/>
                      <a:pt x="2602574" y="784007"/>
                    </a:cubicBezTo>
                    <a:close/>
                  </a:path>
                </a:pathLst>
              </a:custGeom>
              <a:solidFill>
                <a:srgbClr val="77838D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665243" y="630125"/>
              <a:ext cx="9145833" cy="285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</a:pPr>
              <a:r>
                <a:rPr lang="en-US" sz="3064" spc="30">
                  <a:solidFill>
                    <a:srgbClr val="000000"/>
                  </a:solidFill>
                  <a:latin typeface="Roboto Condensed"/>
                </a:rPr>
                <a:t>Sebagai pelengkap cara untuk mengetahui  sentimen masyarakat mengenai pelaksanaan vaksinasi COVID-19</a:t>
              </a:r>
            </a:p>
            <a:p>
              <a:pPr>
                <a:lnSpc>
                  <a:spcPts val="4289"/>
                </a:lnSpc>
              </a:pPr>
              <a:endParaRPr lang="en-US" sz="3064" spc="30">
                <a:solidFill>
                  <a:srgbClr val="000000"/>
                </a:solidFill>
                <a:latin typeface="Roboto Condensed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56838" y="1276663"/>
            <a:ext cx="15974325" cy="126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799">
                <a:solidFill>
                  <a:srgbClr val="000000"/>
                </a:solidFill>
                <a:latin typeface="Roboto Condensed Bold"/>
              </a:rPr>
              <a:t>Kontribusi Penelitian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507185">
            <a:off x="15955695" y="-5388533"/>
            <a:ext cx="15958705" cy="1585896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294129">
            <a:off x="-10871209" y="6097563"/>
            <a:ext cx="15958705" cy="1585896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291157" y="2540948"/>
            <a:ext cx="9705686" cy="740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5905"/>
            <a:ext cx="7336766" cy="122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>
                <a:solidFill>
                  <a:srgbClr val="000000"/>
                </a:solidFill>
                <a:latin typeface="Roboto Condensed Bold"/>
              </a:rPr>
              <a:t>Keterbatasan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753804" y="382481"/>
            <a:ext cx="505496" cy="5054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006552" y="9006184"/>
            <a:ext cx="778534" cy="77853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AC1D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0" y="0"/>
            <a:ext cx="1807234" cy="180723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519460"/>
            <a:ext cx="7215996" cy="953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</a:rPr>
              <a:t>• Adanya keterbatasan penarikan data oleh 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library </a:t>
            </a:r>
            <a:r>
              <a:rPr lang="en-US" sz="3000">
                <a:solidFill>
                  <a:srgbClr val="000000"/>
                </a:solidFill>
                <a:latin typeface="Roboto Condensed"/>
              </a:rPr>
              <a:t>Tweepy sehingga penarikan data (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tweet</a:t>
            </a:r>
            <a:r>
              <a:rPr lang="en-US" sz="3000">
                <a:solidFill>
                  <a:srgbClr val="000000"/>
                </a:solidFill>
                <a:latin typeface="Roboto Condensed"/>
              </a:rPr>
              <a:t>) dilakukan berulang kali .</a:t>
            </a: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375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</a:rPr>
              <a:t>• Tidak melakukan proses pengubahan kata tidak baku menjadi baku.</a:t>
            </a: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375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</a:rPr>
              <a:t>• 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Library</a:t>
            </a:r>
            <a:r>
              <a:rPr lang="en-US" sz="3000">
                <a:solidFill>
                  <a:srgbClr val="000000"/>
                </a:solidFill>
                <a:latin typeface="Roboto Condensed"/>
              </a:rPr>
              <a:t> GoogleTrans memiliki limitasi penerjemahan yaitu hanya sebanyak 300 tweet sehingga 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tweet</a:t>
            </a:r>
            <a:r>
              <a:rPr lang="en-US" sz="3000">
                <a:solidFill>
                  <a:srgbClr val="000000"/>
                </a:solidFill>
                <a:latin typeface="Roboto Condensed"/>
              </a:rPr>
              <a:t> lainnya diterjemahkan secara manual.</a:t>
            </a: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375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</a:rPr>
              <a:t>• Proses 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Lemmatization </a:t>
            </a:r>
            <a:r>
              <a:rPr lang="en-US" sz="3000">
                <a:solidFill>
                  <a:srgbClr val="000000"/>
                </a:solidFill>
                <a:latin typeface="Roboto Condensed"/>
              </a:rPr>
              <a:t>menggunakan data dari 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stemming</a:t>
            </a:r>
            <a:r>
              <a:rPr lang="en-US" sz="3000">
                <a:solidFill>
                  <a:srgbClr val="000000"/>
                </a:solidFill>
                <a:latin typeface="Roboto Condensed"/>
              </a:rPr>
              <a:t> sehingga hasil proses tidak menunjukkan perbedaan.</a:t>
            </a: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59642" y="2287361"/>
            <a:ext cx="7699658" cy="810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</a:rPr>
              <a:t>• Melakukan pengubahan kata Bahasa Indonesia tidak baku menjadi kata baku.</a:t>
            </a: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375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</a:rPr>
              <a:t>• Menggunakan kata hasil 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stopword</a:t>
            </a:r>
            <a:r>
              <a:rPr lang="en-US" sz="3000">
                <a:solidFill>
                  <a:srgbClr val="000000"/>
                </a:solidFill>
                <a:latin typeface="Roboto Condensed"/>
              </a:rPr>
              <a:t> dalam proses 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lemmatization.</a:t>
            </a: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 Italics"/>
            </a:endParaRPr>
          </a:p>
          <a:p>
            <a:pPr>
              <a:lnSpc>
                <a:spcPts val="375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</a:rPr>
              <a:t>• Menggunakan 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library</a:t>
            </a:r>
            <a:r>
              <a:rPr lang="en-US" sz="3000">
                <a:solidFill>
                  <a:srgbClr val="000000"/>
                </a:solidFill>
                <a:latin typeface="Roboto Condensed"/>
              </a:rPr>
              <a:t> NLP lainnya dalam proses data 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preprocessing</a:t>
            </a:r>
            <a:r>
              <a:rPr lang="en-US" sz="3000">
                <a:solidFill>
                  <a:srgbClr val="000000"/>
                </a:solidFill>
                <a:latin typeface="Roboto Condensed"/>
              </a:rPr>
              <a:t> dan mencoba algoritma lainnya.</a:t>
            </a: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375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</a:rPr>
              <a:t>• Mengganti jumlah pemberian label sentimen dalam proses pemberian label.</a:t>
            </a: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375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</a:rPr>
              <a:t>• Menggunakan metode K-Fold dalam pembagian data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 training</a:t>
            </a:r>
            <a:r>
              <a:rPr lang="en-US" sz="3000">
                <a:solidFill>
                  <a:srgbClr val="000000"/>
                </a:solidFill>
                <a:latin typeface="Roboto Condensed"/>
              </a:rPr>
              <a:t> dan</a:t>
            </a:r>
            <a:r>
              <a:rPr lang="en-US" sz="3000">
                <a:solidFill>
                  <a:srgbClr val="000000"/>
                </a:solidFill>
                <a:latin typeface="Roboto Condensed Italics"/>
              </a:rPr>
              <a:t> testing</a:t>
            </a:r>
            <a:r>
              <a:rPr lang="en-US" sz="3000">
                <a:solidFill>
                  <a:srgbClr val="000000"/>
                </a:solidFill>
                <a:latin typeface="Roboto Condensed"/>
              </a:rPr>
              <a:t> sebagai pembanding. </a:t>
            </a: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3750"/>
              </a:lnSpc>
            </a:pPr>
            <a:endParaRPr lang="en-US" sz="3000">
              <a:solidFill>
                <a:srgbClr val="000000"/>
              </a:solidFill>
              <a:latin typeface="Roboto Condensed"/>
            </a:endParaRPr>
          </a:p>
        </p:txBody>
      </p:sp>
      <p:sp>
        <p:nvSpPr>
          <p:cNvPr id="9" name="AutoShape 9"/>
          <p:cNvSpPr/>
          <p:nvPr/>
        </p:nvSpPr>
        <p:spPr>
          <a:xfrm rot="5400000">
            <a:off x="4407760" y="5382897"/>
            <a:ext cx="875601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9559642" y="954652"/>
            <a:ext cx="3456766" cy="122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>
                <a:solidFill>
                  <a:srgbClr val="000000"/>
                </a:solidFill>
                <a:latin typeface="Roboto Condensed Bold"/>
              </a:rPr>
              <a:t>Saran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26290" y="4444446"/>
            <a:ext cx="8835419" cy="150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45"/>
              </a:lnSpc>
              <a:spcBef>
                <a:spcPct val="0"/>
              </a:spcBef>
            </a:pPr>
            <a:r>
              <a:rPr lang="en-US" sz="10587" u="none">
                <a:solidFill>
                  <a:srgbClr val="FFFFFF"/>
                </a:solidFill>
                <a:latin typeface="Muli Bold Bold"/>
              </a:rPr>
              <a:t>Terima kasih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200" y="3062518"/>
            <a:ext cx="5725773" cy="5374874"/>
            <a:chOff x="0" y="0"/>
            <a:chExt cx="7634363" cy="71664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2397" y="0"/>
              <a:ext cx="5204161" cy="4745544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0" y="5063137"/>
              <a:ext cx="7634363" cy="712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Roboto Condensed Bold"/>
                </a:rPr>
                <a:t>Kasus COVID-19 di Indonesia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82397" y="5732993"/>
              <a:ext cx="6269570" cy="791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1"/>
                </a:lnSpc>
              </a:pPr>
              <a:r>
                <a:rPr lang="en-US" sz="3579">
                  <a:solidFill>
                    <a:srgbClr val="FFFFFF"/>
                  </a:solidFill>
                  <a:latin typeface="Roboto Condensed Bold"/>
                </a:rPr>
                <a:t>4,174,216 kasus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45038" y="6622968"/>
              <a:ext cx="4541520" cy="543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DEDDDA"/>
                  </a:solidFill>
                  <a:latin typeface="Roboto Condensed"/>
                </a:rPr>
                <a:t>per 14 September 2021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1247814">
            <a:off x="-1948208" y="6477463"/>
            <a:ext cx="5666917" cy="4181743"/>
            <a:chOff x="0" y="0"/>
            <a:chExt cx="6350000" cy="46858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4685805"/>
            </a:xfrm>
            <a:custGeom>
              <a:avLst/>
              <a:gdLst/>
              <a:ahLst/>
              <a:cxnLst/>
              <a:rect l="l" t="t" r="r" b="b"/>
              <a:pathLst>
                <a:path w="6350000" h="4685805">
                  <a:moveTo>
                    <a:pt x="6350000" y="4685805"/>
                  </a:moveTo>
                  <a:lnTo>
                    <a:pt x="0" y="4685805"/>
                  </a:lnTo>
                  <a:lnTo>
                    <a:pt x="0" y="0"/>
                  </a:lnTo>
                  <a:lnTo>
                    <a:pt x="6350000" y="4685805"/>
                  </a:lnTo>
                  <a:close/>
                </a:path>
              </a:pathLst>
            </a:custGeom>
            <a:solidFill>
              <a:srgbClr val="B8B7B6"/>
            </a:solidFill>
          </p:spPr>
        </p:sp>
      </p:grpSp>
      <p:grpSp>
        <p:nvGrpSpPr>
          <p:cNvPr id="9" name="Group 9"/>
          <p:cNvGrpSpPr/>
          <p:nvPr/>
        </p:nvGrpSpPr>
        <p:grpSpPr>
          <a:xfrm rot="1247814">
            <a:off x="-2210259" y="5753218"/>
            <a:ext cx="5666917" cy="5657850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3324678">
            <a:off x="17262001" y="-2750675"/>
            <a:ext cx="5666917" cy="6393242"/>
            <a:chOff x="0" y="0"/>
            <a:chExt cx="6350000" cy="71638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7163875"/>
            </a:xfrm>
            <a:custGeom>
              <a:avLst/>
              <a:gdLst/>
              <a:ahLst/>
              <a:cxnLst/>
              <a:rect l="l" t="t" r="r" b="b"/>
              <a:pathLst>
                <a:path w="6350000" h="7163875">
                  <a:moveTo>
                    <a:pt x="6350000" y="7163875"/>
                  </a:moveTo>
                  <a:lnTo>
                    <a:pt x="0" y="7163875"/>
                  </a:lnTo>
                  <a:lnTo>
                    <a:pt x="0" y="0"/>
                  </a:lnTo>
                  <a:lnTo>
                    <a:pt x="6350000" y="7163875"/>
                  </a:lnTo>
                  <a:close/>
                </a:path>
              </a:pathLst>
            </a:custGeom>
            <a:solidFill>
              <a:srgbClr val="B8B7B6"/>
            </a:solidFill>
          </p:spPr>
        </p:sp>
      </p:grpSp>
      <p:grpSp>
        <p:nvGrpSpPr>
          <p:cNvPr id="13" name="Group 13"/>
          <p:cNvGrpSpPr/>
          <p:nvPr/>
        </p:nvGrpSpPr>
        <p:grpSpPr>
          <a:xfrm rot="3818837">
            <a:off x="17198690" y="-2429195"/>
            <a:ext cx="5666917" cy="5750281"/>
            <a:chOff x="0" y="0"/>
            <a:chExt cx="6350000" cy="64434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443413"/>
            </a:xfrm>
            <a:custGeom>
              <a:avLst/>
              <a:gdLst/>
              <a:ahLst/>
              <a:cxnLst/>
              <a:rect l="l" t="t" r="r" b="b"/>
              <a:pathLst>
                <a:path w="6350000" h="6443413">
                  <a:moveTo>
                    <a:pt x="6350000" y="6443413"/>
                  </a:moveTo>
                  <a:lnTo>
                    <a:pt x="0" y="6443413"/>
                  </a:lnTo>
                  <a:lnTo>
                    <a:pt x="0" y="0"/>
                  </a:lnTo>
                  <a:lnTo>
                    <a:pt x="6350000" y="64434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335469" y="3038471"/>
            <a:ext cx="3938679" cy="378605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196231" y="3411385"/>
            <a:ext cx="5253094" cy="304022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708478" y="5143500"/>
            <a:ext cx="986309" cy="82132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765697" y="957253"/>
            <a:ext cx="7421399" cy="122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>
                <a:solidFill>
                  <a:srgbClr val="FFFFFF"/>
                </a:solidFill>
                <a:latin typeface="Roboto Condensed Bold"/>
              </a:rPr>
              <a:t>Latar Belakang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71443" y="6819725"/>
            <a:ext cx="354511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</a:rPr>
              <a:t>Pelaksanaan vaksinasi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</a:rPr>
              <a:t>COVID- 19 di Indonesia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9452" y="6840820"/>
            <a:ext cx="4786653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</a:rPr>
              <a:t>Pro dan kontra masyarakat mengenai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</a:rPr>
              <a:t>vaksinasi COVID-19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7200900"/>
            <a:ext cx="4354286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3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013270" y="5870329"/>
            <a:ext cx="3890432" cy="391983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792105" y="3434387"/>
            <a:ext cx="6379899" cy="3685667"/>
            <a:chOff x="0" y="0"/>
            <a:chExt cx="1757634" cy="1015385"/>
          </a:xfrm>
        </p:grpSpPr>
        <p:sp>
          <p:nvSpPr>
            <p:cNvPr id="5" name="Freeform 5"/>
            <p:cNvSpPr/>
            <p:nvPr/>
          </p:nvSpPr>
          <p:spPr>
            <a:xfrm>
              <a:off x="92710" y="106680"/>
              <a:ext cx="1653494" cy="896005"/>
            </a:xfrm>
            <a:custGeom>
              <a:avLst/>
              <a:gdLst/>
              <a:ahLst/>
              <a:cxnLst/>
              <a:rect l="l" t="t" r="r" b="b"/>
              <a:pathLst>
                <a:path w="1653494" h="896005">
                  <a:moveTo>
                    <a:pt x="1626824" y="706775"/>
                  </a:moveTo>
                  <a:cubicBezTo>
                    <a:pt x="1626824" y="794405"/>
                    <a:pt x="1550624" y="865525"/>
                    <a:pt x="1469344" y="865525"/>
                  </a:cubicBezTo>
                  <a:lnTo>
                    <a:pt x="66040" y="865525"/>
                  </a:lnTo>
                  <a:cubicBezTo>
                    <a:pt x="43180" y="865525"/>
                    <a:pt x="20320" y="860445"/>
                    <a:pt x="0" y="851555"/>
                  </a:cubicBezTo>
                  <a:cubicBezTo>
                    <a:pt x="26670" y="879495"/>
                    <a:pt x="63500" y="896005"/>
                    <a:pt x="104666" y="896005"/>
                  </a:cubicBezTo>
                  <a:lnTo>
                    <a:pt x="1507444" y="896005"/>
                  </a:lnTo>
                  <a:cubicBezTo>
                    <a:pt x="1587454" y="896005"/>
                    <a:pt x="1653494" y="829965"/>
                    <a:pt x="1653494" y="749955"/>
                  </a:cubicBezTo>
                  <a:lnTo>
                    <a:pt x="1653494" y="95250"/>
                  </a:lnTo>
                  <a:cubicBezTo>
                    <a:pt x="1653494" y="58420"/>
                    <a:pt x="1639524" y="25400"/>
                    <a:pt x="1617934" y="0"/>
                  </a:cubicBezTo>
                  <a:cubicBezTo>
                    <a:pt x="1624284" y="16510"/>
                    <a:pt x="1626824" y="34290"/>
                    <a:pt x="1626824" y="52070"/>
                  </a:cubicBezTo>
                  <a:lnTo>
                    <a:pt x="1626824" y="706775"/>
                  </a:lnTo>
                  <a:lnTo>
                    <a:pt x="1626824" y="706775"/>
                  </a:lnTo>
                  <a:close/>
                </a:path>
              </a:pathLst>
            </a:custGeom>
            <a:solidFill>
              <a:srgbClr val="BCCDE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2700" y="12700"/>
              <a:ext cx="1692864" cy="946805"/>
            </a:xfrm>
            <a:custGeom>
              <a:avLst/>
              <a:gdLst/>
              <a:ahLst/>
              <a:cxnLst/>
              <a:rect l="l" t="t" r="r" b="b"/>
              <a:pathLst>
                <a:path w="1692864" h="946805">
                  <a:moveTo>
                    <a:pt x="146050" y="946805"/>
                  </a:moveTo>
                  <a:lnTo>
                    <a:pt x="1546814" y="946805"/>
                  </a:lnTo>
                  <a:cubicBezTo>
                    <a:pt x="1626824" y="946805"/>
                    <a:pt x="1692864" y="880765"/>
                    <a:pt x="1692864" y="800755"/>
                  </a:cubicBezTo>
                  <a:lnTo>
                    <a:pt x="1692864" y="146050"/>
                  </a:lnTo>
                  <a:cubicBezTo>
                    <a:pt x="1692864" y="66040"/>
                    <a:pt x="1626824" y="0"/>
                    <a:pt x="154681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800755"/>
                  </a:lnTo>
                  <a:cubicBezTo>
                    <a:pt x="0" y="882035"/>
                    <a:pt x="66040" y="946805"/>
                    <a:pt x="146050" y="9468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757634" cy="1015385"/>
            </a:xfrm>
            <a:custGeom>
              <a:avLst/>
              <a:gdLst/>
              <a:ahLst/>
              <a:cxnLst/>
              <a:rect l="l" t="t" r="r" b="b"/>
              <a:pathLst>
                <a:path w="1757634" h="1015385">
                  <a:moveTo>
                    <a:pt x="1694134" y="74930"/>
                  </a:moveTo>
                  <a:cubicBezTo>
                    <a:pt x="1666194" y="30480"/>
                    <a:pt x="1616664" y="0"/>
                    <a:pt x="155951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813455"/>
                  </a:lnTo>
                  <a:cubicBezTo>
                    <a:pt x="0" y="865525"/>
                    <a:pt x="25400" y="911245"/>
                    <a:pt x="63500" y="940455"/>
                  </a:cubicBezTo>
                  <a:cubicBezTo>
                    <a:pt x="91440" y="984905"/>
                    <a:pt x="140970" y="1015385"/>
                    <a:pt x="198728" y="1015385"/>
                  </a:cubicBezTo>
                  <a:lnTo>
                    <a:pt x="1598884" y="1015385"/>
                  </a:lnTo>
                  <a:cubicBezTo>
                    <a:pt x="1686514" y="1015385"/>
                    <a:pt x="1757634" y="944265"/>
                    <a:pt x="1757634" y="856635"/>
                  </a:cubicBezTo>
                  <a:lnTo>
                    <a:pt x="1757634" y="201930"/>
                  </a:lnTo>
                  <a:cubicBezTo>
                    <a:pt x="1757634" y="149860"/>
                    <a:pt x="1732234" y="104140"/>
                    <a:pt x="1694134" y="74930"/>
                  </a:cubicBezTo>
                  <a:close/>
                  <a:moveTo>
                    <a:pt x="12700" y="81345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559514" y="12700"/>
                  </a:lnTo>
                  <a:cubicBezTo>
                    <a:pt x="1639524" y="12700"/>
                    <a:pt x="1705564" y="78740"/>
                    <a:pt x="1705564" y="158750"/>
                  </a:cubicBezTo>
                  <a:lnTo>
                    <a:pt x="1705564" y="813455"/>
                  </a:lnTo>
                  <a:cubicBezTo>
                    <a:pt x="1705564" y="893465"/>
                    <a:pt x="1639524" y="959505"/>
                    <a:pt x="1559514" y="959505"/>
                  </a:cubicBezTo>
                  <a:lnTo>
                    <a:pt x="158750" y="959505"/>
                  </a:lnTo>
                  <a:cubicBezTo>
                    <a:pt x="78740" y="959505"/>
                    <a:pt x="12700" y="894735"/>
                    <a:pt x="12700" y="813455"/>
                  </a:cubicBezTo>
                  <a:close/>
                  <a:moveTo>
                    <a:pt x="1746204" y="856635"/>
                  </a:moveTo>
                  <a:cubicBezTo>
                    <a:pt x="1746204" y="936645"/>
                    <a:pt x="1678894" y="1002685"/>
                    <a:pt x="1598884" y="1002685"/>
                  </a:cubicBezTo>
                  <a:lnTo>
                    <a:pt x="198728" y="1002685"/>
                  </a:lnTo>
                  <a:cubicBezTo>
                    <a:pt x="157480" y="1002685"/>
                    <a:pt x="120650" y="986175"/>
                    <a:pt x="93980" y="958235"/>
                  </a:cubicBezTo>
                  <a:cubicBezTo>
                    <a:pt x="114300" y="967125"/>
                    <a:pt x="135890" y="972205"/>
                    <a:pt x="160020" y="972205"/>
                  </a:cubicBezTo>
                  <a:lnTo>
                    <a:pt x="1560784" y="972205"/>
                  </a:lnTo>
                  <a:cubicBezTo>
                    <a:pt x="1648414" y="972205"/>
                    <a:pt x="1719534" y="901085"/>
                    <a:pt x="1719534" y="813455"/>
                  </a:cubicBezTo>
                  <a:lnTo>
                    <a:pt x="1719534" y="158750"/>
                  </a:lnTo>
                  <a:cubicBezTo>
                    <a:pt x="1719534" y="140970"/>
                    <a:pt x="1715724" y="123190"/>
                    <a:pt x="1710644" y="106680"/>
                  </a:cubicBezTo>
                  <a:cubicBezTo>
                    <a:pt x="1732234" y="132080"/>
                    <a:pt x="1746204" y="165100"/>
                    <a:pt x="1746204" y="201930"/>
                  </a:cubicBezTo>
                  <a:lnTo>
                    <a:pt x="1746204" y="856635"/>
                  </a:lnTo>
                  <a:cubicBezTo>
                    <a:pt x="1746204" y="856635"/>
                    <a:pt x="1746204" y="856635"/>
                    <a:pt x="1746204" y="856635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196532" y="3512189"/>
            <a:ext cx="6254234" cy="3688711"/>
            <a:chOff x="0" y="0"/>
            <a:chExt cx="2026654" cy="1195309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1922514" cy="1075929"/>
            </a:xfrm>
            <a:custGeom>
              <a:avLst/>
              <a:gdLst/>
              <a:ahLst/>
              <a:cxnLst/>
              <a:rect l="l" t="t" r="r" b="b"/>
              <a:pathLst>
                <a:path w="1922514" h="1075929">
                  <a:moveTo>
                    <a:pt x="1895843" y="886699"/>
                  </a:moveTo>
                  <a:cubicBezTo>
                    <a:pt x="1895843" y="974329"/>
                    <a:pt x="1819643" y="1045449"/>
                    <a:pt x="1738364" y="1045449"/>
                  </a:cubicBezTo>
                  <a:lnTo>
                    <a:pt x="66040" y="1045449"/>
                  </a:lnTo>
                  <a:cubicBezTo>
                    <a:pt x="43180" y="1045449"/>
                    <a:pt x="20320" y="1040369"/>
                    <a:pt x="0" y="1031479"/>
                  </a:cubicBezTo>
                  <a:cubicBezTo>
                    <a:pt x="26670" y="1059419"/>
                    <a:pt x="63500" y="1075929"/>
                    <a:pt x="106380" y="1075929"/>
                  </a:cubicBezTo>
                  <a:lnTo>
                    <a:pt x="1776464" y="1075929"/>
                  </a:lnTo>
                  <a:cubicBezTo>
                    <a:pt x="1856474" y="1075929"/>
                    <a:pt x="1922514" y="1009889"/>
                    <a:pt x="1922514" y="929879"/>
                  </a:cubicBezTo>
                  <a:lnTo>
                    <a:pt x="1922514" y="95250"/>
                  </a:lnTo>
                  <a:cubicBezTo>
                    <a:pt x="1922514" y="58420"/>
                    <a:pt x="1908543" y="25400"/>
                    <a:pt x="1886953" y="0"/>
                  </a:cubicBezTo>
                  <a:cubicBezTo>
                    <a:pt x="1893303" y="16510"/>
                    <a:pt x="1895843" y="34290"/>
                    <a:pt x="1895843" y="52070"/>
                  </a:cubicBezTo>
                  <a:lnTo>
                    <a:pt x="1895843" y="886699"/>
                  </a:lnTo>
                  <a:lnTo>
                    <a:pt x="1895843" y="886699"/>
                  </a:lnTo>
                  <a:close/>
                </a:path>
              </a:pathLst>
            </a:custGeom>
            <a:solidFill>
              <a:srgbClr val="AAC1D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1961884" cy="1126729"/>
            </a:xfrm>
            <a:custGeom>
              <a:avLst/>
              <a:gdLst/>
              <a:ahLst/>
              <a:cxnLst/>
              <a:rect l="l" t="t" r="r" b="b"/>
              <a:pathLst>
                <a:path w="1961884" h="1126729">
                  <a:moveTo>
                    <a:pt x="146050" y="1126729"/>
                  </a:moveTo>
                  <a:lnTo>
                    <a:pt x="1815834" y="1126729"/>
                  </a:lnTo>
                  <a:cubicBezTo>
                    <a:pt x="1895844" y="1126729"/>
                    <a:pt x="1961884" y="1060689"/>
                    <a:pt x="1961884" y="980679"/>
                  </a:cubicBezTo>
                  <a:lnTo>
                    <a:pt x="1961884" y="146050"/>
                  </a:lnTo>
                  <a:cubicBezTo>
                    <a:pt x="1961884" y="66040"/>
                    <a:pt x="1895844" y="0"/>
                    <a:pt x="181583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80679"/>
                  </a:lnTo>
                  <a:cubicBezTo>
                    <a:pt x="0" y="1061959"/>
                    <a:pt x="66040" y="1126729"/>
                    <a:pt x="146050" y="11267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026654" cy="1195309"/>
            </a:xfrm>
            <a:custGeom>
              <a:avLst/>
              <a:gdLst/>
              <a:ahLst/>
              <a:cxnLst/>
              <a:rect l="l" t="t" r="r" b="b"/>
              <a:pathLst>
                <a:path w="2026654" h="1195309">
                  <a:moveTo>
                    <a:pt x="1963154" y="74930"/>
                  </a:moveTo>
                  <a:cubicBezTo>
                    <a:pt x="1935214" y="30480"/>
                    <a:pt x="1885684" y="0"/>
                    <a:pt x="182853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993379"/>
                  </a:lnTo>
                  <a:cubicBezTo>
                    <a:pt x="0" y="1045449"/>
                    <a:pt x="25400" y="1091169"/>
                    <a:pt x="63500" y="1120379"/>
                  </a:cubicBezTo>
                  <a:cubicBezTo>
                    <a:pt x="91440" y="1164829"/>
                    <a:pt x="140970" y="1195309"/>
                    <a:pt x="200710" y="1195309"/>
                  </a:cubicBezTo>
                  <a:lnTo>
                    <a:pt x="1867904" y="1195309"/>
                  </a:lnTo>
                  <a:cubicBezTo>
                    <a:pt x="1955534" y="1195309"/>
                    <a:pt x="2026654" y="1124189"/>
                    <a:pt x="2026654" y="1036559"/>
                  </a:cubicBezTo>
                  <a:lnTo>
                    <a:pt x="2026654" y="201930"/>
                  </a:lnTo>
                  <a:cubicBezTo>
                    <a:pt x="2026653" y="149860"/>
                    <a:pt x="2001253" y="104140"/>
                    <a:pt x="1963154" y="74930"/>
                  </a:cubicBezTo>
                  <a:close/>
                  <a:moveTo>
                    <a:pt x="12700" y="993379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828534" y="12700"/>
                  </a:lnTo>
                  <a:cubicBezTo>
                    <a:pt x="1908544" y="12700"/>
                    <a:pt x="1974584" y="78740"/>
                    <a:pt x="1974584" y="158750"/>
                  </a:cubicBezTo>
                  <a:lnTo>
                    <a:pt x="1974584" y="993379"/>
                  </a:lnTo>
                  <a:cubicBezTo>
                    <a:pt x="1974584" y="1073389"/>
                    <a:pt x="1908544" y="1139429"/>
                    <a:pt x="1828534" y="1139429"/>
                  </a:cubicBezTo>
                  <a:lnTo>
                    <a:pt x="158750" y="1139429"/>
                  </a:lnTo>
                  <a:cubicBezTo>
                    <a:pt x="78740" y="1139429"/>
                    <a:pt x="12700" y="1074659"/>
                    <a:pt x="12700" y="993379"/>
                  </a:cubicBezTo>
                  <a:close/>
                  <a:moveTo>
                    <a:pt x="2015224" y="1036559"/>
                  </a:moveTo>
                  <a:cubicBezTo>
                    <a:pt x="2015224" y="1116569"/>
                    <a:pt x="1947913" y="1182609"/>
                    <a:pt x="1867904" y="1182609"/>
                  </a:cubicBezTo>
                  <a:lnTo>
                    <a:pt x="200710" y="1182609"/>
                  </a:lnTo>
                  <a:cubicBezTo>
                    <a:pt x="157480" y="1182609"/>
                    <a:pt x="120650" y="1166099"/>
                    <a:pt x="93980" y="1138159"/>
                  </a:cubicBezTo>
                  <a:cubicBezTo>
                    <a:pt x="114300" y="1147049"/>
                    <a:pt x="135890" y="1152129"/>
                    <a:pt x="160020" y="1152129"/>
                  </a:cubicBezTo>
                  <a:lnTo>
                    <a:pt x="1829804" y="1152129"/>
                  </a:lnTo>
                  <a:cubicBezTo>
                    <a:pt x="1917434" y="1152129"/>
                    <a:pt x="1988554" y="1081009"/>
                    <a:pt x="1988554" y="993379"/>
                  </a:cubicBezTo>
                  <a:lnTo>
                    <a:pt x="1988554" y="158750"/>
                  </a:lnTo>
                  <a:cubicBezTo>
                    <a:pt x="1988554" y="140970"/>
                    <a:pt x="1984744" y="123190"/>
                    <a:pt x="1979664" y="106680"/>
                  </a:cubicBezTo>
                  <a:cubicBezTo>
                    <a:pt x="2001254" y="132080"/>
                    <a:pt x="2015224" y="165100"/>
                    <a:pt x="2015224" y="201930"/>
                  </a:cubicBezTo>
                  <a:lnTo>
                    <a:pt x="2015224" y="1036559"/>
                  </a:lnTo>
                  <a:cubicBezTo>
                    <a:pt x="2015224" y="1036559"/>
                    <a:pt x="2015224" y="1036559"/>
                    <a:pt x="2015224" y="1036559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4825816" y="7200900"/>
            <a:ext cx="4866968" cy="4114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-3049558">
            <a:off x="-2336415" y="-2681326"/>
            <a:ext cx="5524508" cy="5316392"/>
            <a:chOff x="0" y="0"/>
            <a:chExt cx="6350000" cy="61107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110786"/>
            </a:xfrm>
            <a:custGeom>
              <a:avLst/>
              <a:gdLst/>
              <a:ahLst/>
              <a:cxnLst/>
              <a:rect l="l" t="t" r="r" b="b"/>
              <a:pathLst>
                <a:path w="6350000" h="6110786">
                  <a:moveTo>
                    <a:pt x="6350000" y="6110786"/>
                  </a:moveTo>
                  <a:lnTo>
                    <a:pt x="0" y="6110786"/>
                  </a:lnTo>
                  <a:lnTo>
                    <a:pt x="0" y="0"/>
                  </a:lnTo>
                  <a:lnTo>
                    <a:pt x="6350000" y="6110786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2269998">
            <a:off x="-2788334" y="-3298335"/>
            <a:ext cx="5524508" cy="5515669"/>
            <a:chOff x="0" y="0"/>
            <a:chExt cx="6350000" cy="63398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2603582" y="3918442"/>
            <a:ext cx="5440135" cy="264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2"/>
              </a:lnSpc>
            </a:pPr>
            <a:r>
              <a:rPr lang="en-US" sz="3016" spc="30">
                <a:solidFill>
                  <a:srgbClr val="241B14"/>
                </a:solidFill>
                <a:latin typeface="Roboto Condensed Bold"/>
              </a:rPr>
              <a:t>Bagaimana  cara mengimplementasi </a:t>
            </a:r>
            <a:r>
              <a:rPr lang="en-US" sz="3016" spc="30">
                <a:solidFill>
                  <a:srgbClr val="241B14"/>
                </a:solidFill>
                <a:latin typeface="Roboto Condensed Bold Italics"/>
              </a:rPr>
              <a:t>text mining</a:t>
            </a:r>
            <a:r>
              <a:rPr lang="en-US" sz="3016" spc="30">
                <a:solidFill>
                  <a:srgbClr val="241B14"/>
                </a:solidFill>
                <a:latin typeface="Roboto Condensed Bold"/>
              </a:rPr>
              <a:t> untuk analisis sentimen opini masyarakat Indonesia mengenai vaksinasi COVID-19?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74404" y="4132609"/>
            <a:ext cx="5215302" cy="1936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3"/>
              </a:lnSpc>
            </a:pPr>
            <a:r>
              <a:rPr lang="en-US" sz="3652" spc="36">
                <a:solidFill>
                  <a:srgbClr val="241B14"/>
                </a:solidFill>
                <a:latin typeface="Roboto Condensed Bold"/>
              </a:rPr>
              <a:t>Bagaimana cara mengukur tingkat akurasi hasil implementasi </a:t>
            </a:r>
            <a:r>
              <a:rPr lang="en-US" sz="3652" spc="36">
                <a:solidFill>
                  <a:srgbClr val="241B14"/>
                </a:solidFill>
                <a:latin typeface="Roboto Condensed Bold Italics"/>
              </a:rPr>
              <a:t>text mining?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19038" y="1104900"/>
            <a:ext cx="11910731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79"/>
              </a:lnSpc>
            </a:pPr>
            <a:r>
              <a:rPr lang="en-US" sz="8799">
                <a:solidFill>
                  <a:srgbClr val="FFFFFF"/>
                </a:solidFill>
                <a:latin typeface="Roboto Condensed Bold"/>
              </a:rPr>
              <a:t>Identifikasi Masalah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7200900"/>
            <a:ext cx="4354286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3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013270" y="5870329"/>
            <a:ext cx="3890432" cy="391983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62246" y="3290570"/>
            <a:ext cx="7213107" cy="4170882"/>
            <a:chOff x="0" y="0"/>
            <a:chExt cx="1987180" cy="1149060"/>
          </a:xfrm>
        </p:grpSpPr>
        <p:sp>
          <p:nvSpPr>
            <p:cNvPr id="5" name="Freeform 5"/>
            <p:cNvSpPr/>
            <p:nvPr/>
          </p:nvSpPr>
          <p:spPr>
            <a:xfrm>
              <a:off x="92710" y="106680"/>
              <a:ext cx="1883040" cy="1029680"/>
            </a:xfrm>
            <a:custGeom>
              <a:avLst/>
              <a:gdLst/>
              <a:ahLst/>
              <a:cxnLst/>
              <a:rect l="l" t="t" r="r" b="b"/>
              <a:pathLst>
                <a:path w="1883040" h="1029680">
                  <a:moveTo>
                    <a:pt x="1856369" y="840450"/>
                  </a:moveTo>
                  <a:cubicBezTo>
                    <a:pt x="1856369" y="928080"/>
                    <a:pt x="1780169" y="999200"/>
                    <a:pt x="1698890" y="999200"/>
                  </a:cubicBezTo>
                  <a:lnTo>
                    <a:pt x="66040" y="999200"/>
                  </a:lnTo>
                  <a:cubicBezTo>
                    <a:pt x="43180" y="999200"/>
                    <a:pt x="20320" y="994120"/>
                    <a:pt x="0" y="985230"/>
                  </a:cubicBezTo>
                  <a:cubicBezTo>
                    <a:pt x="26670" y="1013170"/>
                    <a:pt x="63500" y="1029680"/>
                    <a:pt x="106129" y="1029680"/>
                  </a:cubicBezTo>
                  <a:lnTo>
                    <a:pt x="1736990" y="1029680"/>
                  </a:lnTo>
                  <a:cubicBezTo>
                    <a:pt x="1816999" y="1029680"/>
                    <a:pt x="1883040" y="963640"/>
                    <a:pt x="1883040" y="883630"/>
                  </a:cubicBezTo>
                  <a:lnTo>
                    <a:pt x="1883040" y="95250"/>
                  </a:lnTo>
                  <a:cubicBezTo>
                    <a:pt x="1883040" y="58420"/>
                    <a:pt x="1869069" y="25400"/>
                    <a:pt x="1847480" y="0"/>
                  </a:cubicBezTo>
                  <a:cubicBezTo>
                    <a:pt x="1853830" y="16510"/>
                    <a:pt x="1856369" y="34290"/>
                    <a:pt x="1856369" y="52070"/>
                  </a:cubicBezTo>
                  <a:lnTo>
                    <a:pt x="1856369" y="840450"/>
                  </a:lnTo>
                  <a:lnTo>
                    <a:pt x="1856369" y="840450"/>
                  </a:lnTo>
                  <a:close/>
                </a:path>
              </a:pathLst>
            </a:custGeom>
            <a:solidFill>
              <a:srgbClr val="BCCDE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2700" y="12700"/>
              <a:ext cx="1922410" cy="1080480"/>
            </a:xfrm>
            <a:custGeom>
              <a:avLst/>
              <a:gdLst/>
              <a:ahLst/>
              <a:cxnLst/>
              <a:rect l="l" t="t" r="r" b="b"/>
              <a:pathLst>
                <a:path w="1922410" h="1080480">
                  <a:moveTo>
                    <a:pt x="146050" y="1080480"/>
                  </a:moveTo>
                  <a:lnTo>
                    <a:pt x="1776360" y="1080480"/>
                  </a:lnTo>
                  <a:cubicBezTo>
                    <a:pt x="1856370" y="1080480"/>
                    <a:pt x="1922410" y="1014440"/>
                    <a:pt x="1922410" y="934430"/>
                  </a:cubicBezTo>
                  <a:lnTo>
                    <a:pt x="1922410" y="146050"/>
                  </a:lnTo>
                  <a:cubicBezTo>
                    <a:pt x="1922410" y="66040"/>
                    <a:pt x="1856370" y="0"/>
                    <a:pt x="177636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34430"/>
                  </a:lnTo>
                  <a:cubicBezTo>
                    <a:pt x="0" y="1015710"/>
                    <a:pt x="66040" y="1080480"/>
                    <a:pt x="146050" y="10804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87180" cy="1149060"/>
            </a:xfrm>
            <a:custGeom>
              <a:avLst/>
              <a:gdLst/>
              <a:ahLst/>
              <a:cxnLst/>
              <a:rect l="l" t="t" r="r" b="b"/>
              <a:pathLst>
                <a:path w="1987180" h="1149060">
                  <a:moveTo>
                    <a:pt x="1923679" y="74930"/>
                  </a:moveTo>
                  <a:cubicBezTo>
                    <a:pt x="1895740" y="30480"/>
                    <a:pt x="1846210" y="0"/>
                    <a:pt x="178906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947130"/>
                  </a:lnTo>
                  <a:cubicBezTo>
                    <a:pt x="0" y="999200"/>
                    <a:pt x="25400" y="1044920"/>
                    <a:pt x="63500" y="1074130"/>
                  </a:cubicBezTo>
                  <a:cubicBezTo>
                    <a:pt x="91440" y="1118580"/>
                    <a:pt x="140970" y="1149060"/>
                    <a:pt x="200419" y="1149060"/>
                  </a:cubicBezTo>
                  <a:lnTo>
                    <a:pt x="1828430" y="1149060"/>
                  </a:lnTo>
                  <a:cubicBezTo>
                    <a:pt x="1916060" y="1149060"/>
                    <a:pt x="1987180" y="1077940"/>
                    <a:pt x="1987180" y="990310"/>
                  </a:cubicBezTo>
                  <a:lnTo>
                    <a:pt x="1987180" y="201930"/>
                  </a:lnTo>
                  <a:cubicBezTo>
                    <a:pt x="1987179" y="149860"/>
                    <a:pt x="1961779" y="104140"/>
                    <a:pt x="1923679" y="74930"/>
                  </a:cubicBezTo>
                  <a:close/>
                  <a:moveTo>
                    <a:pt x="12700" y="94713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789060" y="12700"/>
                  </a:lnTo>
                  <a:cubicBezTo>
                    <a:pt x="1869070" y="12700"/>
                    <a:pt x="1935110" y="78740"/>
                    <a:pt x="1935110" y="158750"/>
                  </a:cubicBezTo>
                  <a:lnTo>
                    <a:pt x="1935110" y="947130"/>
                  </a:lnTo>
                  <a:cubicBezTo>
                    <a:pt x="1935110" y="1027140"/>
                    <a:pt x="1869070" y="1093180"/>
                    <a:pt x="1789060" y="1093180"/>
                  </a:cubicBezTo>
                  <a:lnTo>
                    <a:pt x="158750" y="1093180"/>
                  </a:lnTo>
                  <a:cubicBezTo>
                    <a:pt x="78740" y="1093180"/>
                    <a:pt x="12700" y="1028410"/>
                    <a:pt x="12700" y="947130"/>
                  </a:cubicBezTo>
                  <a:close/>
                  <a:moveTo>
                    <a:pt x="1975750" y="990310"/>
                  </a:moveTo>
                  <a:cubicBezTo>
                    <a:pt x="1975750" y="1070320"/>
                    <a:pt x="1908440" y="1136360"/>
                    <a:pt x="1828429" y="1136360"/>
                  </a:cubicBezTo>
                  <a:lnTo>
                    <a:pt x="200419" y="1136360"/>
                  </a:lnTo>
                  <a:cubicBezTo>
                    <a:pt x="157480" y="1136360"/>
                    <a:pt x="120650" y="1119850"/>
                    <a:pt x="93980" y="1091910"/>
                  </a:cubicBezTo>
                  <a:cubicBezTo>
                    <a:pt x="114300" y="1100800"/>
                    <a:pt x="135890" y="1105880"/>
                    <a:pt x="160020" y="1105880"/>
                  </a:cubicBezTo>
                  <a:lnTo>
                    <a:pt x="1790330" y="1105880"/>
                  </a:lnTo>
                  <a:cubicBezTo>
                    <a:pt x="1877960" y="1105880"/>
                    <a:pt x="1949080" y="1034760"/>
                    <a:pt x="1949080" y="947130"/>
                  </a:cubicBezTo>
                  <a:lnTo>
                    <a:pt x="1949080" y="158750"/>
                  </a:lnTo>
                  <a:cubicBezTo>
                    <a:pt x="1949080" y="140970"/>
                    <a:pt x="1945270" y="123190"/>
                    <a:pt x="1940190" y="106680"/>
                  </a:cubicBezTo>
                  <a:cubicBezTo>
                    <a:pt x="1961780" y="132080"/>
                    <a:pt x="1975750" y="165100"/>
                    <a:pt x="1975750" y="201930"/>
                  </a:cubicBezTo>
                  <a:lnTo>
                    <a:pt x="1975750" y="990310"/>
                  </a:lnTo>
                  <a:cubicBezTo>
                    <a:pt x="1975750" y="990310"/>
                    <a:pt x="1975750" y="990310"/>
                    <a:pt x="1975750" y="99031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15339" y="3290570"/>
            <a:ext cx="7698693" cy="4170882"/>
            <a:chOff x="0" y="0"/>
            <a:chExt cx="2494723" cy="1351554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2390583" cy="1232174"/>
            </a:xfrm>
            <a:custGeom>
              <a:avLst/>
              <a:gdLst/>
              <a:ahLst/>
              <a:cxnLst/>
              <a:rect l="l" t="t" r="r" b="b"/>
              <a:pathLst>
                <a:path w="2390583" h="1232174">
                  <a:moveTo>
                    <a:pt x="2363913" y="1042944"/>
                  </a:moveTo>
                  <a:cubicBezTo>
                    <a:pt x="2363913" y="1130574"/>
                    <a:pt x="2287713" y="1201694"/>
                    <a:pt x="2206433" y="1201694"/>
                  </a:cubicBezTo>
                  <a:lnTo>
                    <a:pt x="66040" y="1201694"/>
                  </a:lnTo>
                  <a:cubicBezTo>
                    <a:pt x="43180" y="1201694"/>
                    <a:pt x="20320" y="1196614"/>
                    <a:pt x="0" y="1187724"/>
                  </a:cubicBezTo>
                  <a:cubicBezTo>
                    <a:pt x="26670" y="1215664"/>
                    <a:pt x="63500" y="1232174"/>
                    <a:pt x="109364" y="1232174"/>
                  </a:cubicBezTo>
                  <a:lnTo>
                    <a:pt x="2244533" y="1232174"/>
                  </a:lnTo>
                  <a:cubicBezTo>
                    <a:pt x="2324543" y="1232174"/>
                    <a:pt x="2390583" y="1166134"/>
                    <a:pt x="2390583" y="1086124"/>
                  </a:cubicBezTo>
                  <a:lnTo>
                    <a:pt x="2390583" y="95250"/>
                  </a:lnTo>
                  <a:cubicBezTo>
                    <a:pt x="2390583" y="58420"/>
                    <a:pt x="2376613" y="25400"/>
                    <a:pt x="2355023" y="0"/>
                  </a:cubicBezTo>
                  <a:cubicBezTo>
                    <a:pt x="2361373" y="16510"/>
                    <a:pt x="2363913" y="34290"/>
                    <a:pt x="2363913" y="52070"/>
                  </a:cubicBezTo>
                  <a:lnTo>
                    <a:pt x="2363913" y="1042944"/>
                  </a:lnTo>
                  <a:lnTo>
                    <a:pt x="2363913" y="1042944"/>
                  </a:lnTo>
                  <a:close/>
                </a:path>
              </a:pathLst>
            </a:custGeom>
            <a:solidFill>
              <a:srgbClr val="AAC1D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2429953" cy="1282974"/>
            </a:xfrm>
            <a:custGeom>
              <a:avLst/>
              <a:gdLst/>
              <a:ahLst/>
              <a:cxnLst/>
              <a:rect l="l" t="t" r="r" b="b"/>
              <a:pathLst>
                <a:path w="2429953" h="1282974">
                  <a:moveTo>
                    <a:pt x="146050" y="1282974"/>
                  </a:moveTo>
                  <a:lnTo>
                    <a:pt x="2283903" y="1282974"/>
                  </a:lnTo>
                  <a:cubicBezTo>
                    <a:pt x="2363913" y="1282974"/>
                    <a:pt x="2429953" y="1216934"/>
                    <a:pt x="2429953" y="1136924"/>
                  </a:cubicBezTo>
                  <a:lnTo>
                    <a:pt x="2429953" y="146050"/>
                  </a:lnTo>
                  <a:cubicBezTo>
                    <a:pt x="2429953" y="66040"/>
                    <a:pt x="2363913" y="0"/>
                    <a:pt x="2283903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136924"/>
                  </a:lnTo>
                  <a:cubicBezTo>
                    <a:pt x="0" y="1218204"/>
                    <a:pt x="66040" y="1282974"/>
                    <a:pt x="146050" y="12829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494723" cy="1351554"/>
            </a:xfrm>
            <a:custGeom>
              <a:avLst/>
              <a:gdLst/>
              <a:ahLst/>
              <a:cxnLst/>
              <a:rect l="l" t="t" r="r" b="b"/>
              <a:pathLst>
                <a:path w="2494723" h="1351554">
                  <a:moveTo>
                    <a:pt x="2431223" y="74930"/>
                  </a:moveTo>
                  <a:cubicBezTo>
                    <a:pt x="2403283" y="30480"/>
                    <a:pt x="2353753" y="0"/>
                    <a:pt x="2296603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149624"/>
                  </a:lnTo>
                  <a:cubicBezTo>
                    <a:pt x="0" y="1201694"/>
                    <a:pt x="25400" y="1247414"/>
                    <a:pt x="63500" y="1276624"/>
                  </a:cubicBezTo>
                  <a:cubicBezTo>
                    <a:pt x="91440" y="1321074"/>
                    <a:pt x="140970" y="1351554"/>
                    <a:pt x="204159" y="1351554"/>
                  </a:cubicBezTo>
                  <a:lnTo>
                    <a:pt x="2335973" y="1351554"/>
                  </a:lnTo>
                  <a:cubicBezTo>
                    <a:pt x="2423603" y="1351554"/>
                    <a:pt x="2494723" y="1280434"/>
                    <a:pt x="2494723" y="1192804"/>
                  </a:cubicBezTo>
                  <a:lnTo>
                    <a:pt x="2494723" y="201930"/>
                  </a:lnTo>
                  <a:cubicBezTo>
                    <a:pt x="2494723" y="149860"/>
                    <a:pt x="2469323" y="104140"/>
                    <a:pt x="2431223" y="74930"/>
                  </a:cubicBezTo>
                  <a:close/>
                  <a:moveTo>
                    <a:pt x="12700" y="114962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296603" y="12700"/>
                  </a:lnTo>
                  <a:cubicBezTo>
                    <a:pt x="2376613" y="12700"/>
                    <a:pt x="2442653" y="78740"/>
                    <a:pt x="2442653" y="158750"/>
                  </a:cubicBezTo>
                  <a:lnTo>
                    <a:pt x="2442653" y="1149624"/>
                  </a:lnTo>
                  <a:cubicBezTo>
                    <a:pt x="2442653" y="1229634"/>
                    <a:pt x="2376613" y="1295674"/>
                    <a:pt x="2296603" y="1295674"/>
                  </a:cubicBezTo>
                  <a:lnTo>
                    <a:pt x="158750" y="1295674"/>
                  </a:lnTo>
                  <a:cubicBezTo>
                    <a:pt x="78740" y="1295674"/>
                    <a:pt x="12700" y="1230904"/>
                    <a:pt x="12700" y="1149624"/>
                  </a:cubicBezTo>
                  <a:close/>
                  <a:moveTo>
                    <a:pt x="2483293" y="1192804"/>
                  </a:moveTo>
                  <a:cubicBezTo>
                    <a:pt x="2483293" y="1272813"/>
                    <a:pt x="2415983" y="1338854"/>
                    <a:pt x="2335973" y="1338854"/>
                  </a:cubicBezTo>
                  <a:lnTo>
                    <a:pt x="204159" y="1338854"/>
                  </a:lnTo>
                  <a:cubicBezTo>
                    <a:pt x="157480" y="1338854"/>
                    <a:pt x="120650" y="1322344"/>
                    <a:pt x="93980" y="1294404"/>
                  </a:cubicBezTo>
                  <a:cubicBezTo>
                    <a:pt x="114300" y="1303294"/>
                    <a:pt x="135890" y="1308374"/>
                    <a:pt x="160020" y="1308374"/>
                  </a:cubicBezTo>
                  <a:lnTo>
                    <a:pt x="2297873" y="1308374"/>
                  </a:lnTo>
                  <a:cubicBezTo>
                    <a:pt x="2385503" y="1308374"/>
                    <a:pt x="2456623" y="1237254"/>
                    <a:pt x="2456623" y="1149624"/>
                  </a:cubicBezTo>
                  <a:lnTo>
                    <a:pt x="2456623" y="158750"/>
                  </a:lnTo>
                  <a:cubicBezTo>
                    <a:pt x="2456623" y="140970"/>
                    <a:pt x="2452813" y="123190"/>
                    <a:pt x="2447733" y="106680"/>
                  </a:cubicBezTo>
                  <a:cubicBezTo>
                    <a:pt x="2469323" y="132080"/>
                    <a:pt x="2483293" y="165100"/>
                    <a:pt x="2483293" y="201930"/>
                  </a:cubicBezTo>
                  <a:lnTo>
                    <a:pt x="2483293" y="1192804"/>
                  </a:lnTo>
                  <a:cubicBezTo>
                    <a:pt x="2483293" y="1192804"/>
                    <a:pt x="2483293" y="1192804"/>
                    <a:pt x="2483293" y="1192804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4825816" y="7830244"/>
            <a:ext cx="4866968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5400000">
            <a:off x="5611749" y="4989576"/>
            <a:ext cx="7315200" cy="15544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15339" y="3717209"/>
            <a:ext cx="7698693" cy="324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spc="30">
                <a:solidFill>
                  <a:srgbClr val="241B14"/>
                </a:solidFill>
                <a:latin typeface="Roboto Condensed Bold"/>
              </a:rPr>
              <a:t>Mengimplementasi </a:t>
            </a:r>
            <a:r>
              <a:rPr lang="en-US" sz="3099" spc="30">
                <a:solidFill>
                  <a:srgbClr val="241B14"/>
                </a:solidFill>
                <a:latin typeface="Roboto Condensed Bold Italics"/>
              </a:rPr>
              <a:t>text mining</a:t>
            </a:r>
            <a:r>
              <a:rPr lang="en-US" sz="3099" spc="30">
                <a:solidFill>
                  <a:srgbClr val="241B14"/>
                </a:solidFill>
                <a:latin typeface="Roboto Condensed Bold"/>
              </a:rPr>
              <a:t> untuk analisis sentimen opini masyarakat Indonesia mengenai vaksinasi COVID-19</a:t>
            </a:r>
          </a:p>
          <a:p>
            <a:pPr>
              <a:lnSpc>
                <a:spcPts val="4339"/>
              </a:lnSpc>
            </a:pPr>
            <a:endParaRPr lang="en-US" sz="3099" spc="30">
              <a:solidFill>
                <a:srgbClr val="241B14"/>
              </a:solidFill>
              <a:latin typeface="Roboto Condensed Bold"/>
            </a:endParaRP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spc="30">
                <a:solidFill>
                  <a:srgbClr val="241B14"/>
                </a:solidFill>
                <a:latin typeface="Roboto Condensed Bold"/>
              </a:rPr>
              <a:t>Mengukur tingkat akurasi hasil implementasi </a:t>
            </a:r>
            <a:r>
              <a:rPr lang="en-US" sz="3099" spc="30">
                <a:solidFill>
                  <a:srgbClr val="241B14"/>
                </a:solidFill>
                <a:latin typeface="Roboto Condensed Bold Italics"/>
              </a:rPr>
              <a:t>text mining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255667"/>
            <a:ext cx="11910731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>
                <a:solidFill>
                  <a:srgbClr val="FFFFFF"/>
                </a:solidFill>
                <a:latin typeface="Roboto Condensed Bold"/>
              </a:rPr>
              <a:t>Tujuan Penelitian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62246" y="1277529"/>
            <a:ext cx="11910731" cy="105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0"/>
              </a:lnSpc>
            </a:pPr>
            <a:r>
              <a:rPr lang="en-US" sz="7400">
                <a:solidFill>
                  <a:srgbClr val="FFFFFF"/>
                </a:solidFill>
                <a:latin typeface="Roboto Condensed Bold"/>
              </a:rPr>
              <a:t>Manfaat Penelitian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31778" y="3548302"/>
            <a:ext cx="6727522" cy="355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4124" lvl="1" indent="-312062">
              <a:lnSpc>
                <a:spcPts val="4047"/>
              </a:lnSpc>
              <a:buFont typeface="Arial"/>
              <a:buChar char="•"/>
            </a:pP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Sebagai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acuan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dan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referensi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dari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topik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terkait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.</a:t>
            </a:r>
          </a:p>
          <a:p>
            <a:pPr marL="624124" lvl="1" indent="-312062">
              <a:lnSpc>
                <a:spcPts val="4047"/>
              </a:lnSpc>
              <a:buFont typeface="Arial"/>
              <a:buChar char="•"/>
            </a:pP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Memahami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penerapan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>
                <a:solidFill>
                  <a:srgbClr val="241B14"/>
                </a:solidFill>
                <a:latin typeface="Roboto Condensed Bold Italics"/>
              </a:rPr>
              <a:t>text mining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,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analisis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sentimen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dan NLP.</a:t>
            </a:r>
          </a:p>
          <a:p>
            <a:pPr marL="624124" lvl="1" indent="-312062">
              <a:lnSpc>
                <a:spcPts val="4047"/>
              </a:lnSpc>
              <a:buFont typeface="Arial"/>
              <a:buChar char="•"/>
            </a:pP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Menjadi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bahan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referensi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untuk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perbaikan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pelaksanaan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</a:t>
            </a:r>
            <a:r>
              <a:rPr lang="en-US" sz="2890" spc="28" dirty="0" err="1">
                <a:solidFill>
                  <a:srgbClr val="241B14"/>
                </a:solidFill>
                <a:latin typeface="Roboto Condensed Bold"/>
              </a:rPr>
              <a:t>vaksinasi</a:t>
            </a:r>
            <a:r>
              <a:rPr lang="en-US" sz="2890" spc="28" dirty="0">
                <a:solidFill>
                  <a:srgbClr val="241B14"/>
                </a:solidFill>
                <a:latin typeface="Roboto Condensed Bold"/>
              </a:rPr>
              <a:t> COVID-19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654311"/>
            <a:ext cx="18288000" cy="110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0"/>
              </a:lnSpc>
            </a:pPr>
            <a:r>
              <a:rPr lang="en-US" sz="7800">
                <a:solidFill>
                  <a:srgbClr val="FFFFFF"/>
                </a:solidFill>
                <a:latin typeface="Roboto Condensed Bold Italics"/>
              </a:rPr>
              <a:t>State of the Art</a:t>
            </a:r>
          </a:p>
        </p:txBody>
      </p:sp>
      <p:grpSp>
        <p:nvGrpSpPr>
          <p:cNvPr id="3" name="Group 3"/>
          <p:cNvGrpSpPr/>
          <p:nvPr/>
        </p:nvGrpSpPr>
        <p:grpSpPr>
          <a:xfrm rot="-3049558">
            <a:off x="-3207924" y="-3149661"/>
            <a:ext cx="5524508" cy="5618066"/>
            <a:chOff x="0" y="0"/>
            <a:chExt cx="6350000" cy="64575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457537"/>
            </a:xfrm>
            <a:custGeom>
              <a:avLst/>
              <a:gdLst/>
              <a:ahLst/>
              <a:cxnLst/>
              <a:rect l="l" t="t" r="r" b="b"/>
              <a:pathLst>
                <a:path w="6350000" h="6457537">
                  <a:moveTo>
                    <a:pt x="6350000" y="6457537"/>
                  </a:moveTo>
                  <a:lnTo>
                    <a:pt x="0" y="6457537"/>
                  </a:lnTo>
                  <a:lnTo>
                    <a:pt x="0" y="0"/>
                  </a:lnTo>
                  <a:lnTo>
                    <a:pt x="6350000" y="6457537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5" name="Group 5"/>
          <p:cNvGrpSpPr/>
          <p:nvPr/>
        </p:nvGrpSpPr>
        <p:grpSpPr>
          <a:xfrm rot="-2269998">
            <a:off x="-3975668" y="-3642952"/>
            <a:ext cx="5862354" cy="5852975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6937448">
            <a:off x="16498939" y="8419774"/>
            <a:ext cx="5524508" cy="5232489"/>
            <a:chOff x="0" y="0"/>
            <a:chExt cx="6350000" cy="60143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014346"/>
            </a:xfrm>
            <a:custGeom>
              <a:avLst/>
              <a:gdLst/>
              <a:ahLst/>
              <a:cxnLst/>
              <a:rect l="l" t="t" r="r" b="b"/>
              <a:pathLst>
                <a:path w="6350000" h="6014346">
                  <a:moveTo>
                    <a:pt x="6350000" y="6014346"/>
                  </a:moveTo>
                  <a:lnTo>
                    <a:pt x="0" y="6014346"/>
                  </a:lnTo>
                  <a:lnTo>
                    <a:pt x="0" y="0"/>
                  </a:lnTo>
                  <a:lnTo>
                    <a:pt x="6350000" y="6014346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9" name="Group 9"/>
          <p:cNvGrpSpPr/>
          <p:nvPr/>
        </p:nvGrpSpPr>
        <p:grpSpPr>
          <a:xfrm rot="7761178">
            <a:off x="17045585" y="8076255"/>
            <a:ext cx="5862354" cy="5281504"/>
            <a:chOff x="0" y="0"/>
            <a:chExt cx="6350000" cy="57208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720833"/>
            </a:xfrm>
            <a:custGeom>
              <a:avLst/>
              <a:gdLst/>
              <a:ahLst/>
              <a:cxnLst/>
              <a:rect l="l" t="t" r="r" b="b"/>
              <a:pathLst>
                <a:path w="6350000" h="5720833">
                  <a:moveTo>
                    <a:pt x="6350000" y="5720833"/>
                  </a:moveTo>
                  <a:lnTo>
                    <a:pt x="0" y="5720833"/>
                  </a:lnTo>
                  <a:lnTo>
                    <a:pt x="0" y="0"/>
                  </a:lnTo>
                  <a:lnTo>
                    <a:pt x="6350000" y="57208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602063" y="2349793"/>
            <a:ext cx="7035235" cy="199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Roboto Condensed"/>
              </a:rPr>
              <a:t>2. "Analisis Sentimen terhadap Layanan Indihome Berdasarkan Twitter dengan Metode Klasifikasi </a:t>
            </a:r>
            <a:r>
              <a:rPr lang="en-US" sz="2300">
                <a:solidFill>
                  <a:srgbClr val="FFFFFF"/>
                </a:solidFill>
                <a:latin typeface="Roboto Condensed Italics"/>
              </a:rPr>
              <a:t>Support Vector Machin</a:t>
            </a:r>
            <a:r>
              <a:rPr lang="en-US" sz="2300">
                <a:solidFill>
                  <a:srgbClr val="FFFFFF"/>
                </a:solidFill>
                <a:latin typeface="Roboto Condensed"/>
              </a:rPr>
              <a:t>e"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Roboto Condensed"/>
              </a:rPr>
              <a:t>oleh Rian Tinegrs, Agung Triayudi dan Ira Dania Siholihati (2020)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34942" y="2349793"/>
            <a:ext cx="6561328" cy="239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Roboto Condensed"/>
              </a:rPr>
              <a:t>1. "Analisis Sentimen terhadap Aplikasi Ruangguru menggunakan algoritma</a:t>
            </a:r>
            <a:r>
              <a:rPr lang="en-US" sz="2300">
                <a:solidFill>
                  <a:srgbClr val="FFFFFF"/>
                </a:solidFill>
                <a:latin typeface="Roboto Condensed Italics"/>
              </a:rPr>
              <a:t> Naive Bayes, Random Forest</a:t>
            </a:r>
            <a:r>
              <a:rPr lang="en-US" sz="2300">
                <a:solidFill>
                  <a:srgbClr val="FFFFFF"/>
                </a:solidFill>
                <a:latin typeface="Roboto Condensed"/>
              </a:rPr>
              <a:t> dan </a:t>
            </a:r>
            <a:r>
              <a:rPr lang="en-US" sz="2300">
                <a:solidFill>
                  <a:srgbClr val="FFFFFF"/>
                </a:solidFill>
                <a:latin typeface="Roboto Condensed Italics"/>
              </a:rPr>
              <a:t>Support Vector Machine</a:t>
            </a:r>
            <a:r>
              <a:rPr lang="en-US" sz="2300">
                <a:solidFill>
                  <a:srgbClr val="FFFFFF"/>
                </a:solidFill>
                <a:latin typeface="Roboto Condensed"/>
              </a:rPr>
              <a:t>."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Roboto Condensed"/>
              </a:rPr>
              <a:t>oleh Evita Fitri, Yuri Yuliani, Susy Rosyida dan Windu Gata (2020)</a:t>
            </a:r>
          </a:p>
          <a:p>
            <a:pPr algn="ctr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82672" y="5086350"/>
            <a:ext cx="6561328" cy="159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Roboto Condensed"/>
              </a:rPr>
              <a:t>3.  Perbandingan Metode Klasifikasi </a:t>
            </a:r>
            <a:r>
              <a:rPr lang="en-US" sz="2300">
                <a:solidFill>
                  <a:srgbClr val="FFFFFF"/>
                </a:solidFill>
                <a:latin typeface="Roboto Condensed Italics"/>
              </a:rPr>
              <a:t>Random Forest </a:t>
            </a:r>
            <a:r>
              <a:rPr lang="en-US" sz="2300">
                <a:solidFill>
                  <a:srgbClr val="FFFFFF"/>
                </a:solidFill>
                <a:latin typeface="Roboto Condensed"/>
              </a:rPr>
              <a:t>dan SVM pada Analisis Sentimen PSBB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Roboto Condensed"/>
              </a:rPr>
              <a:t>oleh M.R. Adrian, M.P.Putra, M.H. Rafialdy dan N.A. Rakhmawati (2021)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39017" y="5086350"/>
            <a:ext cx="6561328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Roboto Condensed"/>
              </a:rPr>
              <a:t>4. "Implementasi</a:t>
            </a:r>
            <a:r>
              <a:rPr lang="en-US" sz="2300">
                <a:solidFill>
                  <a:srgbClr val="FFFFFF"/>
                </a:solidFill>
                <a:latin typeface="Roboto Condensed Italics"/>
              </a:rPr>
              <a:t> Support Vector Machin</a:t>
            </a:r>
            <a:r>
              <a:rPr lang="en-US" sz="2300">
                <a:solidFill>
                  <a:srgbClr val="FFFFFF"/>
                </a:solidFill>
                <a:latin typeface="Roboto Condensed"/>
              </a:rPr>
              <a:t>e pada Prediksi Harga Saham Gabungan (IHSG)"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Roboto Condensed"/>
              </a:rPr>
              <a:t>oleh Eka Patriya (2020)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67357" y="7497422"/>
            <a:ext cx="6553286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 Condensed"/>
              </a:rPr>
              <a:t>5. "Implementasi Text Mining pada Analisis Sentimen Opini Masyarakat terhadap Hubungan Perdagangan Indonesia dan China dengan Teknik </a:t>
            </a:r>
            <a:r>
              <a:rPr lang="en-US" sz="2199">
                <a:solidFill>
                  <a:srgbClr val="FFFFFF"/>
                </a:solidFill>
                <a:latin typeface="Roboto Condensed Italics"/>
              </a:rPr>
              <a:t>Text Classification Naive Baye</a:t>
            </a:r>
            <a:r>
              <a:rPr lang="en-US" sz="2199">
                <a:solidFill>
                  <a:srgbClr val="FFFFFF"/>
                </a:solidFill>
                <a:latin typeface="Roboto Condensed"/>
              </a:rPr>
              <a:t>s dan SVM"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 Condensed"/>
              </a:rPr>
              <a:t>oleh Nadya Hartanto, Adella Amanda, Amanda Greta (2021)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44510" y="2563241"/>
            <a:ext cx="3153660" cy="22649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566465" y="2764445"/>
            <a:ext cx="3087495" cy="18949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449678" y="2519486"/>
            <a:ext cx="2373385" cy="23086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262183" y="6126968"/>
            <a:ext cx="2294456" cy="22944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688872" y="6126968"/>
            <a:ext cx="2446786" cy="258919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654311"/>
            <a:ext cx="1828800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0"/>
              </a:lnSpc>
            </a:pPr>
            <a:r>
              <a:rPr lang="en-US" sz="7800">
                <a:solidFill>
                  <a:srgbClr val="FFFFFF"/>
                </a:solidFill>
                <a:latin typeface="Roboto Condensed Bold"/>
              </a:rPr>
              <a:t>Metode Penelitian</a:t>
            </a:r>
          </a:p>
        </p:txBody>
      </p:sp>
      <p:grpSp>
        <p:nvGrpSpPr>
          <p:cNvPr id="8" name="Group 8"/>
          <p:cNvGrpSpPr/>
          <p:nvPr/>
        </p:nvGrpSpPr>
        <p:grpSpPr>
          <a:xfrm rot="-3049558">
            <a:off x="-3207924" y="-3149661"/>
            <a:ext cx="5524508" cy="5618066"/>
            <a:chOff x="0" y="0"/>
            <a:chExt cx="6350000" cy="64575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457537"/>
            </a:xfrm>
            <a:custGeom>
              <a:avLst/>
              <a:gdLst/>
              <a:ahLst/>
              <a:cxnLst/>
              <a:rect l="l" t="t" r="r" b="b"/>
              <a:pathLst>
                <a:path w="6350000" h="6457537">
                  <a:moveTo>
                    <a:pt x="6350000" y="6457537"/>
                  </a:moveTo>
                  <a:lnTo>
                    <a:pt x="0" y="6457537"/>
                  </a:lnTo>
                  <a:lnTo>
                    <a:pt x="0" y="0"/>
                  </a:lnTo>
                  <a:lnTo>
                    <a:pt x="6350000" y="6457537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269998">
            <a:off x="-3975668" y="-3642952"/>
            <a:ext cx="5862354" cy="5852975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6937448">
            <a:off x="16498939" y="8419774"/>
            <a:ext cx="5524508" cy="5232489"/>
            <a:chOff x="0" y="0"/>
            <a:chExt cx="6350000" cy="60143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014346"/>
            </a:xfrm>
            <a:custGeom>
              <a:avLst/>
              <a:gdLst/>
              <a:ahLst/>
              <a:cxnLst/>
              <a:rect l="l" t="t" r="r" b="b"/>
              <a:pathLst>
                <a:path w="6350000" h="6014346">
                  <a:moveTo>
                    <a:pt x="6350000" y="6014346"/>
                  </a:moveTo>
                  <a:lnTo>
                    <a:pt x="0" y="6014346"/>
                  </a:lnTo>
                  <a:lnTo>
                    <a:pt x="0" y="0"/>
                  </a:lnTo>
                  <a:lnTo>
                    <a:pt x="6350000" y="6014346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7761178">
            <a:off x="17045585" y="8076255"/>
            <a:ext cx="5862354" cy="5281504"/>
            <a:chOff x="0" y="0"/>
            <a:chExt cx="6350000" cy="57208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5720833"/>
            </a:xfrm>
            <a:custGeom>
              <a:avLst/>
              <a:gdLst/>
              <a:ahLst/>
              <a:cxnLst/>
              <a:rect l="l" t="t" r="r" b="b"/>
              <a:pathLst>
                <a:path w="6350000" h="5720833">
                  <a:moveTo>
                    <a:pt x="6350000" y="5720833"/>
                  </a:moveTo>
                  <a:lnTo>
                    <a:pt x="0" y="5720833"/>
                  </a:lnTo>
                  <a:lnTo>
                    <a:pt x="0" y="0"/>
                  </a:lnTo>
                  <a:lnTo>
                    <a:pt x="6350000" y="57208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148846" y="4987376"/>
            <a:ext cx="5922733" cy="61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oboto Condensed Bold"/>
              </a:rPr>
              <a:t>2. Studi Literatur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6939" y="4987376"/>
            <a:ext cx="4368800" cy="5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830" lvl="1"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Roboto Condensed Bold"/>
              </a:rPr>
              <a:t>1.Identifikasi </a:t>
            </a:r>
            <a:r>
              <a:rPr lang="en-US" sz="3500" dirty="0" err="1">
                <a:solidFill>
                  <a:srgbClr val="FFFFFF"/>
                </a:solidFill>
                <a:latin typeface="Roboto Condensed Bold"/>
              </a:rPr>
              <a:t>Masalah</a:t>
            </a:r>
            <a:endParaRPr lang="en-US" sz="3500" dirty="0">
              <a:solidFill>
                <a:srgbClr val="FFFFFF"/>
              </a:solidFill>
              <a:latin typeface="Roboto Condense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449113" y="4987376"/>
            <a:ext cx="5810187" cy="61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oboto Condensed Bold"/>
              </a:rPr>
              <a:t>3. Pengumpulan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9975" y="8621961"/>
            <a:ext cx="5478871" cy="61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oboto Condensed Bold"/>
              </a:rPr>
              <a:t>4. Persiapan 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35584" y="8642351"/>
            <a:ext cx="4749257" cy="61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oboto Condensed Bold"/>
              </a:rPr>
              <a:t>5. Analisis 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71579" y="6763706"/>
            <a:ext cx="4749257" cy="1235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oboto Condensed Bold"/>
              </a:rPr>
              <a:t>Jenis Penelitian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oboto Condensed Bold"/>
              </a:rPr>
              <a:t>Metode Kuantitatif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540" y="3084724"/>
            <a:ext cx="7345063" cy="6545616"/>
            <a:chOff x="0" y="0"/>
            <a:chExt cx="7554964" cy="6732671"/>
          </a:xfrm>
        </p:grpSpPr>
        <p:sp>
          <p:nvSpPr>
            <p:cNvPr id="3" name="Freeform 3"/>
            <p:cNvSpPr/>
            <p:nvPr/>
          </p:nvSpPr>
          <p:spPr>
            <a:xfrm>
              <a:off x="-12700" y="-12700"/>
              <a:ext cx="7580364" cy="6758071"/>
            </a:xfrm>
            <a:custGeom>
              <a:avLst/>
              <a:gdLst/>
              <a:ahLst/>
              <a:cxnLst/>
              <a:rect l="l" t="t" r="r" b="b"/>
              <a:pathLst>
                <a:path w="7580364" h="6758071">
                  <a:moveTo>
                    <a:pt x="6718034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5895742"/>
                  </a:lnTo>
                  <a:cubicBezTo>
                    <a:pt x="0" y="6368181"/>
                    <a:pt x="389890" y="6758071"/>
                    <a:pt x="862330" y="6758071"/>
                  </a:cubicBezTo>
                  <a:lnTo>
                    <a:pt x="6718034" y="6758071"/>
                  </a:lnTo>
                  <a:cubicBezTo>
                    <a:pt x="7190474" y="6758071"/>
                    <a:pt x="7580364" y="6368181"/>
                    <a:pt x="7580364" y="5895742"/>
                  </a:cubicBezTo>
                  <a:lnTo>
                    <a:pt x="7580364" y="862330"/>
                  </a:lnTo>
                  <a:cubicBezTo>
                    <a:pt x="7580364" y="389890"/>
                    <a:pt x="7190474" y="0"/>
                    <a:pt x="6718034" y="0"/>
                  </a:cubicBezTo>
                  <a:close/>
                  <a:moveTo>
                    <a:pt x="7389864" y="927100"/>
                  </a:moveTo>
                  <a:lnTo>
                    <a:pt x="7389864" y="5895741"/>
                  </a:lnTo>
                  <a:cubicBezTo>
                    <a:pt x="7389864" y="6262771"/>
                    <a:pt x="7085064" y="6567571"/>
                    <a:pt x="6718034" y="6567571"/>
                  </a:cubicBezTo>
                  <a:lnTo>
                    <a:pt x="862330" y="6567571"/>
                  </a:lnTo>
                  <a:cubicBezTo>
                    <a:pt x="495300" y="6567571"/>
                    <a:pt x="190500" y="6262771"/>
                    <a:pt x="190500" y="5895741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718034" y="190500"/>
                  </a:lnTo>
                  <a:cubicBezTo>
                    <a:pt x="7085064" y="190500"/>
                    <a:pt x="7389864" y="495300"/>
                    <a:pt x="7389864" y="862330"/>
                  </a:cubicBezTo>
                  <a:lnTo>
                    <a:pt x="7389864" y="927100"/>
                  </a:lnTo>
                  <a:close/>
                </a:path>
              </a:pathLst>
            </a:custGeom>
            <a:solidFill>
              <a:srgbClr val="6A739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52922" y="3084724"/>
            <a:ext cx="6994077" cy="6545616"/>
            <a:chOff x="0" y="0"/>
            <a:chExt cx="7395119" cy="6920943"/>
          </a:xfrm>
        </p:grpSpPr>
        <p:sp>
          <p:nvSpPr>
            <p:cNvPr id="5" name="Freeform 5"/>
            <p:cNvSpPr/>
            <p:nvPr/>
          </p:nvSpPr>
          <p:spPr>
            <a:xfrm>
              <a:off x="-12700" y="-12700"/>
              <a:ext cx="7420519" cy="6946343"/>
            </a:xfrm>
            <a:custGeom>
              <a:avLst/>
              <a:gdLst/>
              <a:ahLst/>
              <a:cxnLst/>
              <a:rect l="l" t="t" r="r" b="b"/>
              <a:pathLst>
                <a:path w="7420519" h="6946343">
                  <a:moveTo>
                    <a:pt x="655819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6084014"/>
                  </a:lnTo>
                  <a:cubicBezTo>
                    <a:pt x="0" y="6556454"/>
                    <a:pt x="389890" y="6946343"/>
                    <a:pt x="862330" y="6946343"/>
                  </a:cubicBezTo>
                  <a:lnTo>
                    <a:pt x="6558190" y="6946343"/>
                  </a:lnTo>
                  <a:cubicBezTo>
                    <a:pt x="7030629" y="6946343"/>
                    <a:pt x="7420519" y="6556454"/>
                    <a:pt x="7420519" y="6084014"/>
                  </a:cubicBezTo>
                  <a:lnTo>
                    <a:pt x="7420519" y="862330"/>
                  </a:lnTo>
                  <a:cubicBezTo>
                    <a:pt x="7420519" y="389890"/>
                    <a:pt x="7030629" y="0"/>
                    <a:pt x="6558190" y="0"/>
                  </a:cubicBezTo>
                  <a:close/>
                  <a:moveTo>
                    <a:pt x="7230019" y="927100"/>
                  </a:moveTo>
                  <a:lnTo>
                    <a:pt x="7230019" y="6084014"/>
                  </a:lnTo>
                  <a:cubicBezTo>
                    <a:pt x="7230019" y="6451043"/>
                    <a:pt x="6925219" y="6755843"/>
                    <a:pt x="6558189" y="6755843"/>
                  </a:cubicBezTo>
                  <a:lnTo>
                    <a:pt x="862330" y="6755843"/>
                  </a:lnTo>
                  <a:cubicBezTo>
                    <a:pt x="495300" y="6755843"/>
                    <a:pt x="190500" y="6451043"/>
                    <a:pt x="190500" y="6084014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558190" y="190500"/>
                  </a:lnTo>
                  <a:cubicBezTo>
                    <a:pt x="6925219" y="190500"/>
                    <a:pt x="7230019" y="495300"/>
                    <a:pt x="7230019" y="862330"/>
                  </a:cubicBezTo>
                  <a:lnTo>
                    <a:pt x="7230019" y="927100"/>
                  </a:lnTo>
                  <a:close/>
                </a:path>
              </a:pathLst>
            </a:custGeom>
            <a:solidFill>
              <a:srgbClr val="6A739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62373" y="2315936"/>
            <a:ext cx="1566704" cy="1566704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6A739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449897" y="2315936"/>
            <a:ext cx="1566704" cy="1566704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6A739C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849270" y="2521594"/>
            <a:ext cx="1126260" cy="11262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67663" y="2533702"/>
            <a:ext cx="1131171" cy="113117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11318" y="802503"/>
            <a:ext cx="12465363" cy="122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000000"/>
                </a:solidFill>
                <a:latin typeface="Roboto Condensed Bold"/>
              </a:rPr>
              <a:t>Ruang Lingkup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28610" y="3806439"/>
            <a:ext cx="834231" cy="6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Roboto Condensed"/>
              </a:rPr>
              <a:t>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18349" y="3879781"/>
            <a:ext cx="1888935" cy="61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Roboto Condensed"/>
              </a:rPr>
              <a:t>Teknik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8060" y="4626540"/>
            <a:ext cx="6480112" cy="352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80" lvl="1" indent="-356240">
              <a:lnSpc>
                <a:spcPts val="4620"/>
              </a:lnSpc>
              <a:buFont typeface="Arial"/>
              <a:buChar char="•"/>
            </a:pPr>
            <a:r>
              <a:rPr lang="en-US" sz="3300" dirty="0" err="1">
                <a:solidFill>
                  <a:srgbClr val="000000"/>
                </a:solidFill>
                <a:latin typeface="Roboto Condensed"/>
              </a:rPr>
              <a:t>Sumber</a:t>
            </a:r>
            <a:r>
              <a:rPr lang="en-US" sz="3300" dirty="0">
                <a:solidFill>
                  <a:srgbClr val="000000"/>
                </a:solidFill>
                <a:latin typeface="Roboto Condensed"/>
              </a:rPr>
              <a:t> : Twitter</a:t>
            </a:r>
          </a:p>
          <a:p>
            <a:pPr marL="712480" lvl="1" indent="-356240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Roboto Condensed"/>
              </a:rPr>
              <a:t>Bahasa : Bahasa Indonesia</a:t>
            </a:r>
          </a:p>
          <a:p>
            <a:pPr marL="712480" lvl="1" indent="-356240">
              <a:lnSpc>
                <a:spcPts val="4620"/>
              </a:lnSpc>
              <a:buFont typeface="Arial"/>
              <a:buChar char="•"/>
            </a:pPr>
            <a:r>
              <a:rPr lang="en-US" sz="3300" dirty="0" err="1">
                <a:solidFill>
                  <a:srgbClr val="000000"/>
                </a:solidFill>
                <a:latin typeface="Roboto Condensed"/>
              </a:rPr>
              <a:t>Periode</a:t>
            </a:r>
            <a:r>
              <a:rPr lang="en-US" sz="3300" dirty="0">
                <a:solidFill>
                  <a:srgbClr val="000000"/>
                </a:solidFill>
                <a:latin typeface="Roboto Condensed"/>
              </a:rPr>
              <a:t> : September 2021 - </a:t>
            </a:r>
            <a:r>
              <a:rPr lang="en-US" sz="3300" dirty="0" err="1">
                <a:solidFill>
                  <a:srgbClr val="000000"/>
                </a:solidFill>
                <a:latin typeface="Roboto Condensed"/>
              </a:rPr>
              <a:t>Oktober</a:t>
            </a:r>
            <a:r>
              <a:rPr lang="en-US" sz="3300" dirty="0">
                <a:solidFill>
                  <a:srgbClr val="000000"/>
                </a:solidFill>
                <a:latin typeface="Roboto Condensed"/>
              </a:rPr>
              <a:t> 2021</a:t>
            </a:r>
          </a:p>
          <a:p>
            <a:pPr marL="712480" lvl="1" indent="-356240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Roboto Condensed"/>
              </a:rPr>
              <a:t>Kata </a:t>
            </a:r>
            <a:r>
              <a:rPr lang="en-US" sz="3300" dirty="0" err="1">
                <a:solidFill>
                  <a:srgbClr val="000000"/>
                </a:solidFill>
                <a:latin typeface="Roboto Condensed"/>
              </a:rPr>
              <a:t>Kunci</a:t>
            </a:r>
            <a:r>
              <a:rPr lang="en-US" sz="3300" dirty="0">
                <a:solidFill>
                  <a:srgbClr val="000000"/>
                </a:solidFill>
                <a:latin typeface="Roboto Condensed"/>
              </a:rPr>
              <a:t> : </a:t>
            </a:r>
            <a:r>
              <a:rPr lang="en-US" sz="3300" dirty="0" err="1">
                <a:solidFill>
                  <a:srgbClr val="000000"/>
                </a:solidFill>
                <a:latin typeface="Roboto Condensed"/>
              </a:rPr>
              <a:t>Vaksinasi</a:t>
            </a:r>
            <a:endParaRPr lang="en-US" sz="3300" dirty="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Roboto Condense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58577" y="7898060"/>
            <a:ext cx="4940065" cy="905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 Condensed"/>
              </a:rPr>
              <a:t>Data akan diterjemahkan ke dalam Bahasa Inggris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09904" y="4626540"/>
            <a:ext cx="6223850" cy="552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301" lvl="1" indent="-334650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oboto Condensed"/>
              </a:rPr>
              <a:t>Pemrograman : Python</a:t>
            </a:r>
          </a:p>
          <a:p>
            <a:pPr marL="669301" lvl="1" indent="-334650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oboto Condensed"/>
              </a:rPr>
              <a:t>Pengambilan Data : Tweepy</a:t>
            </a:r>
          </a:p>
          <a:p>
            <a:pPr marL="669301" lvl="1" indent="-334650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oboto Condensed"/>
              </a:rPr>
              <a:t>Alat Analisis : TextBlob</a:t>
            </a:r>
          </a:p>
          <a:p>
            <a:pPr marL="669301" lvl="1" indent="-334650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oboto Condensed"/>
              </a:rPr>
              <a:t>Preprocessing : NLTK</a:t>
            </a:r>
          </a:p>
          <a:p>
            <a:pPr marL="669301" lvl="1" indent="-334650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oboto Condensed"/>
              </a:rPr>
              <a:t>Teknik Klasifikasi : SVM dan </a:t>
            </a:r>
            <a:r>
              <a:rPr lang="en-US" sz="3100">
                <a:solidFill>
                  <a:srgbClr val="000000"/>
                </a:solidFill>
                <a:latin typeface="Roboto Condensed Italics"/>
              </a:rPr>
              <a:t>Random Forest (Hyperparameter Tuning)</a:t>
            </a:r>
          </a:p>
          <a:p>
            <a:pPr marL="669301" lvl="1" indent="-334650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oboto Condensed"/>
              </a:rPr>
              <a:t>Alat Klasifikasi : Scikit-Learn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000000"/>
              </a:solidFill>
              <a:latin typeface="Roboto Condensed"/>
            </a:endParaRPr>
          </a:p>
          <a:p>
            <a:pPr>
              <a:lnSpc>
                <a:spcPts val="4340"/>
              </a:lnSpc>
            </a:pPr>
            <a:endParaRPr lang="en-US" sz="3100">
              <a:solidFill>
                <a:srgbClr val="000000"/>
              </a:solidFill>
              <a:latin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687450">
            <a:off x="-112775" y="-863660"/>
            <a:ext cx="3927573" cy="39275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50971" y="955836"/>
            <a:ext cx="14764970" cy="122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000000"/>
                </a:solidFill>
                <a:latin typeface="Roboto Condensed Bold"/>
              </a:rPr>
              <a:t>Kerangka Pikir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4831206"/>
            <a:ext cx="778534" cy="778534"/>
            <a:chOff x="0" y="0"/>
            <a:chExt cx="1038045" cy="103804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038045" cy="103804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B99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98887" y="328667"/>
              <a:ext cx="640272" cy="390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-845467" y="-1586143"/>
            <a:ext cx="4792877" cy="479287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550971" y="3016288"/>
            <a:ext cx="732692" cy="732692"/>
            <a:chOff x="0" y="0"/>
            <a:chExt cx="976923" cy="97692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76923" cy="97692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A739C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87176" y="309875"/>
              <a:ext cx="602571" cy="366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50971" y="4999289"/>
            <a:ext cx="732692" cy="732692"/>
            <a:chOff x="0" y="0"/>
            <a:chExt cx="976923" cy="976923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976923" cy="976923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B996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87176" y="309875"/>
              <a:ext cx="602571" cy="366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0971" y="6868601"/>
            <a:ext cx="732692" cy="732692"/>
            <a:chOff x="0" y="0"/>
            <a:chExt cx="976923" cy="97692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76923" cy="976923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B99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87176" y="309875"/>
              <a:ext cx="602571" cy="366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0" y="6814206"/>
            <a:ext cx="778534" cy="778534"/>
            <a:chOff x="0" y="0"/>
            <a:chExt cx="1038045" cy="103804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038045" cy="1038045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B99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198887" y="328667"/>
              <a:ext cx="640272" cy="390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178874" y="8736944"/>
            <a:ext cx="778534" cy="778534"/>
            <a:chOff x="0" y="0"/>
            <a:chExt cx="1038045" cy="103804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038045" cy="1038045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F2B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98887" y="328667"/>
              <a:ext cx="640272" cy="390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rot="5400000">
            <a:off x="1425606" y="6292461"/>
            <a:ext cx="967828" cy="0"/>
          </a:xfrm>
          <a:prstGeom prst="line">
            <a:avLst/>
          </a:prstGeom>
          <a:ln w="47625" cap="rnd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8017393" y="3016288"/>
            <a:ext cx="1082553" cy="0"/>
          </a:xfrm>
          <a:prstGeom prst="line">
            <a:avLst/>
          </a:prstGeom>
          <a:ln w="47625" cap="rnd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 rot="5386420">
            <a:off x="4930080" y="6054133"/>
            <a:ext cx="6028113" cy="0"/>
          </a:xfrm>
          <a:prstGeom prst="line">
            <a:avLst/>
          </a:prstGeom>
          <a:ln w="476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5965573" y="9068166"/>
            <a:ext cx="2038094" cy="0"/>
          </a:xfrm>
          <a:prstGeom prst="line">
            <a:avLst/>
          </a:prstGeom>
          <a:ln w="4762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5400000">
            <a:off x="1401794" y="4323479"/>
            <a:ext cx="967828" cy="0"/>
          </a:xfrm>
          <a:prstGeom prst="line">
            <a:avLst/>
          </a:prstGeom>
          <a:ln w="47625" cap="rnd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 rot="5400000">
            <a:off x="9073165" y="8135954"/>
            <a:ext cx="967828" cy="0"/>
          </a:xfrm>
          <a:prstGeom prst="line">
            <a:avLst/>
          </a:prstGeom>
          <a:ln w="47625" cap="rnd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 rot="5400000">
            <a:off x="9073165" y="6138397"/>
            <a:ext cx="967828" cy="0"/>
          </a:xfrm>
          <a:prstGeom prst="line">
            <a:avLst/>
          </a:prstGeom>
          <a:ln w="47625" cap="rnd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36" name="Group 36"/>
          <p:cNvGrpSpPr/>
          <p:nvPr/>
        </p:nvGrpSpPr>
        <p:grpSpPr>
          <a:xfrm>
            <a:off x="1550971" y="8749445"/>
            <a:ext cx="732692" cy="732692"/>
            <a:chOff x="0" y="0"/>
            <a:chExt cx="976923" cy="976923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976923" cy="976923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B99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187176" y="309875"/>
              <a:ext cx="602571" cy="366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0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 rot="5400000">
            <a:off x="1441991" y="8164183"/>
            <a:ext cx="982684" cy="0"/>
          </a:xfrm>
          <a:prstGeom prst="line">
            <a:avLst/>
          </a:prstGeom>
          <a:ln w="47625" cap="rnd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9144000" y="2841521"/>
            <a:ext cx="778534" cy="778534"/>
            <a:chOff x="0" y="0"/>
            <a:chExt cx="1038045" cy="1038045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1038045" cy="1038045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B99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198887" y="328667"/>
              <a:ext cx="640272" cy="390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rot="5400000">
            <a:off x="9073165" y="4148712"/>
            <a:ext cx="967828" cy="0"/>
          </a:xfrm>
          <a:prstGeom prst="line">
            <a:avLst/>
          </a:prstGeom>
          <a:ln w="47625" cap="rnd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2582713" y="3131355"/>
            <a:ext cx="3382861" cy="47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>
                <a:solidFill>
                  <a:srgbClr val="000000"/>
                </a:solidFill>
                <a:latin typeface="Roboto Condensed Bold"/>
              </a:rPr>
              <a:t>Identifikasi Masalah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582713" y="4889385"/>
            <a:ext cx="3382861" cy="93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>
                <a:solidFill>
                  <a:srgbClr val="000000"/>
                </a:solidFill>
                <a:latin typeface="Roboto Condensed Bold"/>
              </a:rPr>
              <a:t>Melakukan Studi Literatur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582713" y="6982535"/>
            <a:ext cx="3382861" cy="47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>
                <a:solidFill>
                  <a:srgbClr val="000000"/>
                </a:solidFill>
                <a:latin typeface="Roboto Condensed Bold Italics"/>
              </a:rPr>
              <a:t>Data Collection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311801" y="4945139"/>
            <a:ext cx="4573486" cy="93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>
                <a:solidFill>
                  <a:srgbClr val="000000"/>
                </a:solidFill>
                <a:latin typeface="Roboto Condensed Bold Italics"/>
              </a:rPr>
              <a:t>Pembagian Training dan Testing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311801" y="6951061"/>
            <a:ext cx="3382861" cy="47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>
                <a:solidFill>
                  <a:srgbClr val="000000"/>
                </a:solidFill>
                <a:latin typeface="Roboto Condensed Bold Italics"/>
              </a:rPr>
              <a:t>Term Weighting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311801" y="8849840"/>
            <a:ext cx="7589735" cy="47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>
                <a:solidFill>
                  <a:srgbClr val="000000"/>
                </a:solidFill>
                <a:latin typeface="Roboto Condensed Bold Italics"/>
              </a:rPr>
              <a:t>Text Classification dan Kalkulasi Akurasi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582713" y="8863379"/>
            <a:ext cx="4054053" cy="47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>
                <a:solidFill>
                  <a:srgbClr val="000000"/>
                </a:solidFill>
                <a:latin typeface="Roboto Condensed Bold Italics"/>
              </a:rPr>
              <a:t>Data Preprocessing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311801" y="2955455"/>
            <a:ext cx="4573486" cy="47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>
                <a:solidFill>
                  <a:srgbClr val="000000"/>
                </a:solidFill>
                <a:latin typeface="Roboto Condensed Bold Italics"/>
              </a:rPr>
              <a:t>Analisis Sentimen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102361">
            <a:off x="15083533" y="6247242"/>
            <a:ext cx="4792877" cy="4792877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6142060">
            <a:off x="15891562" y="6481977"/>
            <a:ext cx="4792877" cy="4792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5151" y="4923861"/>
            <a:ext cx="1090383" cy="477959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3" name="AutoShape 3"/>
          <p:cNvSpPr/>
          <p:nvPr/>
        </p:nvSpPr>
        <p:spPr>
          <a:xfrm>
            <a:off x="1665534" y="4923861"/>
            <a:ext cx="1066800" cy="477959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4" name="AutoShape 4"/>
          <p:cNvSpPr/>
          <p:nvPr/>
        </p:nvSpPr>
        <p:spPr>
          <a:xfrm>
            <a:off x="2732334" y="4926206"/>
            <a:ext cx="925229" cy="477959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5" name="AutoShape 5"/>
          <p:cNvSpPr/>
          <p:nvPr/>
        </p:nvSpPr>
        <p:spPr>
          <a:xfrm>
            <a:off x="3657563" y="4926206"/>
            <a:ext cx="919708" cy="477959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6" name="AutoShape 6"/>
          <p:cNvSpPr/>
          <p:nvPr/>
        </p:nvSpPr>
        <p:spPr>
          <a:xfrm>
            <a:off x="9166288" y="4923861"/>
            <a:ext cx="1508635" cy="477959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7" name="AutoShape 7"/>
          <p:cNvSpPr/>
          <p:nvPr/>
        </p:nvSpPr>
        <p:spPr>
          <a:xfrm>
            <a:off x="12139993" y="4918958"/>
            <a:ext cx="5234414" cy="477959"/>
          </a:xfrm>
          <a:prstGeom prst="rect">
            <a:avLst/>
          </a:prstGeom>
          <a:solidFill>
            <a:srgbClr val="191919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959828" y="5401820"/>
            <a:ext cx="321030" cy="2776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56059" y="4677266"/>
            <a:ext cx="321030" cy="27769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3034434" y="5382770"/>
            <a:ext cx="321030" cy="2776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837955" y="4677266"/>
            <a:ext cx="321030" cy="2776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956902" y="4677266"/>
            <a:ext cx="321030" cy="27769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717922" y="4677266"/>
            <a:ext cx="321030" cy="2776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4010453">
            <a:off x="15044227" y="6999029"/>
            <a:ext cx="4660361" cy="466036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3532865">
            <a:off x="15393956" y="6711144"/>
            <a:ext cx="4660361" cy="4660361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4577271" y="4923861"/>
            <a:ext cx="919708" cy="477959"/>
          </a:xfrm>
          <a:prstGeom prst="rect">
            <a:avLst/>
          </a:prstGeom>
          <a:solidFill>
            <a:srgbClr val="2C92D5"/>
          </a:solidFill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4782770" y="5382770"/>
            <a:ext cx="321030" cy="277691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5496980" y="4923861"/>
            <a:ext cx="919708" cy="477959"/>
          </a:xfrm>
          <a:prstGeom prst="rect">
            <a:avLst/>
          </a:prstGeom>
          <a:solidFill>
            <a:srgbClr val="2C92D5"/>
          </a:solid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796319" y="4677266"/>
            <a:ext cx="321030" cy="277691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6416688" y="4923861"/>
            <a:ext cx="919708" cy="477959"/>
          </a:xfrm>
          <a:prstGeom prst="rect">
            <a:avLst/>
          </a:prstGeom>
          <a:solidFill>
            <a:srgbClr val="2C92D5"/>
          </a:solid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6622187" y="5382770"/>
            <a:ext cx="321030" cy="277691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7336397" y="4923861"/>
            <a:ext cx="919708" cy="477959"/>
          </a:xfrm>
          <a:prstGeom prst="rect">
            <a:avLst/>
          </a:prstGeom>
          <a:solidFill>
            <a:srgbClr val="2C92D5"/>
          </a:solidFill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635736" y="4677266"/>
            <a:ext cx="321030" cy="277691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8256105" y="4923861"/>
            <a:ext cx="919708" cy="477959"/>
          </a:xfrm>
          <a:prstGeom prst="rect">
            <a:avLst/>
          </a:prstGeom>
          <a:solidFill>
            <a:srgbClr val="2C92D5"/>
          </a:solidFill>
        </p:spPr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8461604" y="5382770"/>
            <a:ext cx="321030" cy="27769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235569" y="693251"/>
            <a:ext cx="13448885" cy="127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18"/>
              </a:lnSpc>
              <a:spcBef>
                <a:spcPct val="0"/>
              </a:spcBef>
            </a:pPr>
            <a:r>
              <a:rPr lang="en-US" sz="7800" spc="234">
                <a:solidFill>
                  <a:srgbClr val="191919"/>
                </a:solidFill>
                <a:latin typeface="Roboto Condensed Bold"/>
              </a:rPr>
              <a:t>Proses Pengelolahan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5083" y="5770732"/>
            <a:ext cx="1810519" cy="69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8"/>
              </a:lnSpc>
              <a:spcBef>
                <a:spcPct val="0"/>
              </a:spcBef>
            </a:pPr>
            <a:r>
              <a:rPr lang="en-US" sz="2122" spc="82">
                <a:solidFill>
                  <a:srgbClr val="191919"/>
                </a:solidFill>
                <a:latin typeface="Roboto Condensed Bold"/>
              </a:rPr>
              <a:t>Pengumpulan Data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-36635" y="3878690"/>
            <a:ext cx="4506418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Data </a:t>
            </a:r>
          </a:p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Cleansing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56059" y="5770732"/>
            <a:ext cx="2443615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200" spc="85">
                <a:solidFill>
                  <a:srgbClr val="191919"/>
                </a:solidFill>
                <a:latin typeface="Roboto Condensed Bold"/>
              </a:rPr>
              <a:t>Penerjemahan </a:t>
            </a:r>
          </a:p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Roboto Condensed Bold"/>
              </a:rPr>
              <a:t>Tweet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32334" y="4916857"/>
            <a:ext cx="7426651" cy="4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69"/>
              </a:lnSpc>
              <a:spcBef>
                <a:spcPct val="0"/>
              </a:spcBef>
            </a:pPr>
            <a:r>
              <a:rPr lang="en-US" sz="2999" spc="116">
                <a:solidFill>
                  <a:srgbClr val="191919"/>
                </a:solidFill>
                <a:latin typeface="Roboto Condensed Bold Italics"/>
              </a:rPr>
              <a:t>D A T A   P R E P R O C E S S I N 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39600" y="3587811"/>
            <a:ext cx="4343959" cy="106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200" spc="85">
                <a:solidFill>
                  <a:srgbClr val="191919"/>
                </a:solidFill>
                <a:latin typeface="Roboto Condensed Bold"/>
              </a:rPr>
              <a:t>Analisis Sentimen </a:t>
            </a:r>
          </a:p>
          <a:p>
            <a:pPr algn="ctr">
              <a:lnSpc>
                <a:spcPts val="2838"/>
              </a:lnSpc>
            </a:pPr>
            <a:r>
              <a:rPr lang="en-US" sz="2200" spc="85">
                <a:solidFill>
                  <a:srgbClr val="191919"/>
                </a:solidFill>
                <a:latin typeface="Roboto Condensed Bold"/>
              </a:rPr>
              <a:t>dan Pelabelan Kelas</a:t>
            </a:r>
          </a:p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Roboto Condensed Bold"/>
              </a:rPr>
              <a:t>TextBlob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94949" y="3878690"/>
            <a:ext cx="193130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Case </a:t>
            </a:r>
          </a:p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Folding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170124" y="5790669"/>
            <a:ext cx="1931300" cy="35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Tokenization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03801" y="3878690"/>
            <a:ext cx="193130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POS</a:t>
            </a:r>
          </a:p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Tagging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049532" y="5790669"/>
            <a:ext cx="1654020" cy="70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184" spc="85">
                <a:solidFill>
                  <a:srgbClr val="191919"/>
                </a:solidFill>
                <a:latin typeface="Roboto Condensed Bold Italics"/>
              </a:rPr>
              <a:t>Penghapusan </a:t>
            </a:r>
          </a:p>
          <a:p>
            <a:pPr marL="0" lvl="0" indent="0" algn="ctr">
              <a:lnSpc>
                <a:spcPts val="2817"/>
              </a:lnSpc>
              <a:spcBef>
                <a:spcPct val="0"/>
              </a:spcBef>
            </a:pPr>
            <a:r>
              <a:rPr lang="en-US" sz="2184" spc="85">
                <a:solidFill>
                  <a:srgbClr val="191919"/>
                </a:solidFill>
                <a:latin typeface="Roboto Condensed Bold Italics"/>
              </a:rPr>
              <a:t>Stopword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30601" y="4231115"/>
            <a:ext cx="1931300" cy="35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Stemming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816984" y="5831908"/>
            <a:ext cx="1931300" cy="35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Lemmatization</a:t>
            </a:r>
          </a:p>
        </p:txBody>
      </p:sp>
      <p:sp>
        <p:nvSpPr>
          <p:cNvPr id="38" name="AutoShape 38"/>
          <p:cNvSpPr/>
          <p:nvPr/>
        </p:nvSpPr>
        <p:spPr>
          <a:xfrm>
            <a:off x="10674923" y="4923861"/>
            <a:ext cx="1508635" cy="4779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9" name="TextBox 39"/>
          <p:cNvSpPr txBox="1"/>
          <p:nvPr/>
        </p:nvSpPr>
        <p:spPr>
          <a:xfrm>
            <a:off x="11012369" y="4894095"/>
            <a:ext cx="6025377" cy="4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69"/>
              </a:lnSpc>
              <a:spcBef>
                <a:spcPct val="0"/>
              </a:spcBef>
            </a:pPr>
            <a:r>
              <a:rPr lang="en-US" sz="2999" spc="116">
                <a:solidFill>
                  <a:srgbClr val="FFFFFF"/>
                </a:solidFill>
                <a:latin typeface="Roboto Condensed Bold Italics"/>
              </a:rPr>
              <a:t>T E X T  C L A S S I F I C A T I O N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10800000">
            <a:off x="11268726" y="5366102"/>
            <a:ext cx="321030" cy="277691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9257261" y="5705962"/>
            <a:ext cx="434395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200" spc="85" dirty="0" err="1">
                <a:solidFill>
                  <a:srgbClr val="191919"/>
                </a:solidFill>
                <a:latin typeface="Roboto Condensed Bold"/>
              </a:rPr>
              <a:t>Pembagian</a:t>
            </a:r>
            <a:r>
              <a:rPr lang="en-US" sz="2200" spc="85" dirty="0">
                <a:solidFill>
                  <a:srgbClr val="191919"/>
                </a:solidFill>
                <a:latin typeface="Roboto Condensed Bold"/>
              </a:rPr>
              <a:t> Data</a:t>
            </a:r>
          </a:p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i="1" spc="85" dirty="0">
                <a:solidFill>
                  <a:srgbClr val="191919"/>
                </a:solidFill>
                <a:latin typeface="Roboto Condensed Bold"/>
              </a:rPr>
              <a:t>Training Testing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706458" y="3891263"/>
            <a:ext cx="434395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Encoding</a:t>
            </a:r>
          </a:p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Roboto Condensed Bold"/>
              </a:rPr>
              <a:t> dan TFIDF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10800000">
            <a:off x="13919851" y="5396917"/>
            <a:ext cx="321030" cy="277691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1908387" y="5705962"/>
            <a:ext cx="434395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Hyperparameter</a:t>
            </a:r>
          </a:p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 Tuning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050416" y="4648515"/>
            <a:ext cx="321030" cy="277691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3030448" y="3878690"/>
            <a:ext cx="434395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200" spc="85" dirty="0">
                <a:solidFill>
                  <a:srgbClr val="191919"/>
                </a:solidFill>
                <a:latin typeface="Roboto Condensed Bold"/>
              </a:rPr>
              <a:t>SVM </a:t>
            </a:r>
          </a:p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i="1" spc="85" dirty="0">
                <a:solidFill>
                  <a:srgbClr val="191919"/>
                </a:solidFill>
                <a:latin typeface="Roboto Condensed Bold"/>
              </a:rPr>
              <a:t>Random Forest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10800000">
            <a:off x="16091830" y="5406442"/>
            <a:ext cx="321030" cy="277691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4317081" y="5728060"/>
            <a:ext cx="4343959" cy="35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Roboto Condensed Bold Italics"/>
              </a:rPr>
              <a:t>Confussion Matrix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6830429">
            <a:off x="-3394207" y="-97301"/>
            <a:ext cx="6715145" cy="6715145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-7277205">
            <a:off x="-3500760" y="549692"/>
            <a:ext cx="6715145" cy="6715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762</Words>
  <Application>Microsoft Office PowerPoint</Application>
  <PresentationFormat>Custom</PresentationFormat>
  <Paragraphs>167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Roboto Condensed</vt:lpstr>
      <vt:lpstr>Arial</vt:lpstr>
      <vt:lpstr>Roboto Condensed Bold Italics</vt:lpstr>
      <vt:lpstr>Calibri</vt:lpstr>
      <vt:lpstr>Roboto Condensed Bold</vt:lpstr>
      <vt:lpstr>Muli Bold Bold</vt:lpstr>
      <vt:lpstr>Roboto Condensed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Skripsi Kel.495 - 2021/2022</dc:title>
  <dc:creator>Owner</dc:creator>
  <cp:lastModifiedBy>Jennifer C</cp:lastModifiedBy>
  <cp:revision>14</cp:revision>
  <dcterms:created xsi:type="dcterms:W3CDTF">2006-08-16T00:00:00Z</dcterms:created>
  <dcterms:modified xsi:type="dcterms:W3CDTF">2022-03-02T13:31:50Z</dcterms:modified>
  <dc:identifier>DAE0yPlAs2E</dc:identifier>
</cp:coreProperties>
</file>